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5" r:id="rId6"/>
    <p:sldId id="262" r:id="rId7"/>
    <p:sldId id="260" r:id="rId8"/>
    <p:sldId id="264" r:id="rId9"/>
    <p:sldId id="263" r:id="rId10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5FB960-0A70-4BB6-AEA9-B369EA372D96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37A3C42-0E50-40B2-BF88-B4D3874A0283}">
      <dgm:prSet phldrT="[Texto]"/>
      <dgm:spPr/>
      <dgm:t>
        <a:bodyPr/>
        <a:lstStyle/>
        <a:p>
          <a:r>
            <a:rPr lang="es-ES" dirty="0"/>
            <a:t>Diagnóstico</a:t>
          </a:r>
        </a:p>
      </dgm:t>
    </dgm:pt>
    <dgm:pt modelId="{A6F18B13-1B95-450E-A0B9-B65DD97E64B8}" type="parTrans" cxnId="{24AF8C15-F488-47D3-80E8-B7A260587A2D}">
      <dgm:prSet/>
      <dgm:spPr/>
      <dgm:t>
        <a:bodyPr/>
        <a:lstStyle/>
        <a:p>
          <a:endParaRPr lang="es-ES"/>
        </a:p>
      </dgm:t>
    </dgm:pt>
    <dgm:pt modelId="{2FEF4CA2-6383-4975-BB47-E6E32FD046E8}" type="sibTrans" cxnId="{24AF8C15-F488-47D3-80E8-B7A260587A2D}">
      <dgm:prSet/>
      <dgm:spPr/>
      <dgm:t>
        <a:bodyPr/>
        <a:lstStyle/>
        <a:p>
          <a:endParaRPr lang="es-ES"/>
        </a:p>
      </dgm:t>
    </dgm:pt>
    <dgm:pt modelId="{79E04138-ECC5-486F-9B83-956418BCCC67}">
      <dgm:prSet phldrT="[Texto]" custT="1"/>
      <dgm:spPr/>
      <dgm:t>
        <a:bodyPr/>
        <a:lstStyle/>
        <a:p>
          <a:r>
            <a:rPr lang="es-ES" sz="1800" dirty="0"/>
            <a:t>Se identifican principales problemáticas y retos.</a:t>
          </a:r>
        </a:p>
      </dgm:t>
    </dgm:pt>
    <dgm:pt modelId="{EFD150E8-FABE-4C92-A5FE-12DB8F1FD1B3}" type="parTrans" cxnId="{1DD6A541-CEB6-4E6B-B687-D3E653FDA970}">
      <dgm:prSet/>
      <dgm:spPr/>
      <dgm:t>
        <a:bodyPr/>
        <a:lstStyle/>
        <a:p>
          <a:endParaRPr lang="es-ES"/>
        </a:p>
      </dgm:t>
    </dgm:pt>
    <dgm:pt modelId="{67D6F7F6-7B5E-4502-9B6B-CA6B2CD96544}" type="sibTrans" cxnId="{1DD6A541-CEB6-4E6B-B687-D3E653FDA970}">
      <dgm:prSet/>
      <dgm:spPr/>
      <dgm:t>
        <a:bodyPr/>
        <a:lstStyle/>
        <a:p>
          <a:endParaRPr lang="es-ES"/>
        </a:p>
      </dgm:t>
    </dgm:pt>
    <dgm:pt modelId="{A404763C-4B37-40BD-81ED-A1ECA03B2969}">
      <dgm:prSet phldrT="[Texto]"/>
      <dgm:spPr/>
      <dgm:t>
        <a:bodyPr/>
        <a:lstStyle/>
        <a:p>
          <a:r>
            <a:rPr lang="es-ES" dirty="0"/>
            <a:t>Propuestas soluciones</a:t>
          </a:r>
        </a:p>
      </dgm:t>
    </dgm:pt>
    <dgm:pt modelId="{4951FA85-4D99-40C5-A355-EF9A4E43ED77}" type="parTrans" cxnId="{9075C0C2-3C19-4974-B261-B7FE3BF8D0A6}">
      <dgm:prSet/>
      <dgm:spPr/>
      <dgm:t>
        <a:bodyPr/>
        <a:lstStyle/>
        <a:p>
          <a:endParaRPr lang="es-ES"/>
        </a:p>
      </dgm:t>
    </dgm:pt>
    <dgm:pt modelId="{7FDCE1FF-9ADD-4BCF-8D3B-CD97DCD946C6}" type="sibTrans" cxnId="{9075C0C2-3C19-4974-B261-B7FE3BF8D0A6}">
      <dgm:prSet/>
      <dgm:spPr/>
      <dgm:t>
        <a:bodyPr/>
        <a:lstStyle/>
        <a:p>
          <a:endParaRPr lang="es-ES"/>
        </a:p>
      </dgm:t>
    </dgm:pt>
    <dgm:pt modelId="{BC064224-A739-4F3D-A55A-0A7812363CC5}">
      <dgm:prSet phldrT="[Texto]" custT="1"/>
      <dgm:spPr/>
      <dgm:t>
        <a:bodyPr/>
        <a:lstStyle/>
        <a:p>
          <a:r>
            <a:rPr lang="es-ES" sz="1800" dirty="0"/>
            <a:t>Se proyectan soluciones al mediano y largo plazo.</a:t>
          </a:r>
        </a:p>
      </dgm:t>
    </dgm:pt>
    <dgm:pt modelId="{20F4FE3C-A73B-476C-A069-3CDB54085B91}" type="parTrans" cxnId="{72A66341-6060-49E7-B9CB-1F33E67363A7}">
      <dgm:prSet/>
      <dgm:spPr/>
      <dgm:t>
        <a:bodyPr/>
        <a:lstStyle/>
        <a:p>
          <a:endParaRPr lang="es-ES"/>
        </a:p>
      </dgm:t>
    </dgm:pt>
    <dgm:pt modelId="{07A33D03-9BB9-48FC-BBD4-C99DBFBA3D4B}" type="sibTrans" cxnId="{72A66341-6060-49E7-B9CB-1F33E67363A7}">
      <dgm:prSet/>
      <dgm:spPr/>
      <dgm:t>
        <a:bodyPr/>
        <a:lstStyle/>
        <a:p>
          <a:endParaRPr lang="es-ES"/>
        </a:p>
      </dgm:t>
    </dgm:pt>
    <dgm:pt modelId="{1592FF87-F702-4CD3-93EB-855CD8B6E119}">
      <dgm:prSet phldrT="[Texto]"/>
      <dgm:spPr/>
      <dgm:t>
        <a:bodyPr/>
        <a:lstStyle/>
        <a:p>
          <a:r>
            <a:rPr lang="es-ES" dirty="0"/>
            <a:t>Plan de trabajo 2023</a:t>
          </a:r>
        </a:p>
      </dgm:t>
    </dgm:pt>
    <dgm:pt modelId="{169A0A76-C868-4D96-91C2-8EE8983A58C8}" type="parTrans" cxnId="{BE19EA96-4E2D-42F6-9FCC-6B1134343677}">
      <dgm:prSet/>
      <dgm:spPr/>
      <dgm:t>
        <a:bodyPr/>
        <a:lstStyle/>
        <a:p>
          <a:endParaRPr lang="es-ES"/>
        </a:p>
      </dgm:t>
    </dgm:pt>
    <dgm:pt modelId="{1051117E-5FFE-4120-A9BA-CF4B2F4BCA5C}" type="sibTrans" cxnId="{BE19EA96-4E2D-42F6-9FCC-6B1134343677}">
      <dgm:prSet/>
      <dgm:spPr/>
      <dgm:t>
        <a:bodyPr/>
        <a:lstStyle/>
        <a:p>
          <a:endParaRPr lang="es-ES"/>
        </a:p>
      </dgm:t>
    </dgm:pt>
    <dgm:pt modelId="{B2355AF6-5DF7-4DE7-A48D-3ABA5E9E53EC}">
      <dgm:prSet phldrT="[Texto]"/>
      <dgm:spPr/>
      <dgm:t>
        <a:bodyPr/>
        <a:lstStyle/>
        <a:p>
          <a:r>
            <a:rPr lang="es-ES" dirty="0"/>
            <a:t>Se plantean acciones al corto plazo, estas están en línea con las soluciones al medio y largo plazo.</a:t>
          </a:r>
        </a:p>
      </dgm:t>
    </dgm:pt>
    <dgm:pt modelId="{389005BD-A964-4C37-8775-4E2152184E7D}" type="parTrans" cxnId="{5B900E40-573E-4278-82E1-CB0871A2C052}">
      <dgm:prSet/>
      <dgm:spPr/>
      <dgm:t>
        <a:bodyPr/>
        <a:lstStyle/>
        <a:p>
          <a:endParaRPr lang="es-ES"/>
        </a:p>
      </dgm:t>
    </dgm:pt>
    <dgm:pt modelId="{7CFEC719-AB9B-47A6-8AD6-8F18D5D57814}" type="sibTrans" cxnId="{5B900E40-573E-4278-82E1-CB0871A2C052}">
      <dgm:prSet/>
      <dgm:spPr/>
      <dgm:t>
        <a:bodyPr/>
        <a:lstStyle/>
        <a:p>
          <a:endParaRPr lang="es-ES"/>
        </a:p>
      </dgm:t>
    </dgm:pt>
    <dgm:pt modelId="{D4192D17-E10D-4BA0-BE9E-C5ED4A1BBDBE}" type="pres">
      <dgm:prSet presAssocID="{4E5FB960-0A70-4BB6-AEA9-B369EA372D96}" presName="Name0" presStyleCnt="0">
        <dgm:presLayoutVars>
          <dgm:dir/>
          <dgm:animLvl val="lvl"/>
          <dgm:resizeHandles val="exact"/>
        </dgm:presLayoutVars>
      </dgm:prSet>
      <dgm:spPr/>
    </dgm:pt>
    <dgm:pt modelId="{81942346-CB24-45BE-A575-236F0D9A7D79}" type="pres">
      <dgm:prSet presAssocID="{4E5FB960-0A70-4BB6-AEA9-B369EA372D96}" presName="tSp" presStyleCnt="0"/>
      <dgm:spPr/>
    </dgm:pt>
    <dgm:pt modelId="{0F966B7D-07E0-4399-8505-D7085F5AB080}" type="pres">
      <dgm:prSet presAssocID="{4E5FB960-0A70-4BB6-AEA9-B369EA372D96}" presName="bSp" presStyleCnt="0"/>
      <dgm:spPr/>
    </dgm:pt>
    <dgm:pt modelId="{10558F30-291F-422B-8EEC-C532D29FFD33}" type="pres">
      <dgm:prSet presAssocID="{4E5FB960-0A70-4BB6-AEA9-B369EA372D96}" presName="process" presStyleCnt="0"/>
      <dgm:spPr/>
    </dgm:pt>
    <dgm:pt modelId="{C603CDD4-FFE0-4B6E-8AEB-B67CD5BA955F}" type="pres">
      <dgm:prSet presAssocID="{237A3C42-0E50-40B2-BF88-B4D3874A0283}" presName="composite1" presStyleCnt="0"/>
      <dgm:spPr/>
    </dgm:pt>
    <dgm:pt modelId="{85768AAC-867D-4B30-9D72-B8F3D661C230}" type="pres">
      <dgm:prSet presAssocID="{237A3C42-0E50-40B2-BF88-B4D3874A0283}" presName="dummyNode1" presStyleLbl="node1" presStyleIdx="0" presStyleCnt="3"/>
      <dgm:spPr/>
    </dgm:pt>
    <dgm:pt modelId="{F38B1FAA-DC63-4039-838B-83BF7A821827}" type="pres">
      <dgm:prSet presAssocID="{237A3C42-0E50-40B2-BF88-B4D3874A0283}" presName="childNode1" presStyleLbl="bgAcc1" presStyleIdx="0" presStyleCnt="3">
        <dgm:presLayoutVars>
          <dgm:bulletEnabled val="1"/>
        </dgm:presLayoutVars>
      </dgm:prSet>
      <dgm:spPr/>
    </dgm:pt>
    <dgm:pt modelId="{74C3C26F-019C-4648-ADA3-A252113455FA}" type="pres">
      <dgm:prSet presAssocID="{237A3C42-0E50-40B2-BF88-B4D3874A0283}" presName="childNode1tx" presStyleLbl="bgAcc1" presStyleIdx="0" presStyleCnt="3">
        <dgm:presLayoutVars>
          <dgm:bulletEnabled val="1"/>
        </dgm:presLayoutVars>
      </dgm:prSet>
      <dgm:spPr/>
    </dgm:pt>
    <dgm:pt modelId="{63ECA51B-B05D-44AC-A6E8-27EA85A3EE32}" type="pres">
      <dgm:prSet presAssocID="{237A3C42-0E50-40B2-BF88-B4D3874A0283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5D32662F-792B-419A-B335-3168334C38DA}" type="pres">
      <dgm:prSet presAssocID="{237A3C42-0E50-40B2-BF88-B4D3874A0283}" presName="connSite1" presStyleCnt="0"/>
      <dgm:spPr/>
    </dgm:pt>
    <dgm:pt modelId="{D651A4B5-B534-48FA-A7F3-3244C36B9227}" type="pres">
      <dgm:prSet presAssocID="{2FEF4CA2-6383-4975-BB47-E6E32FD046E8}" presName="Name9" presStyleLbl="sibTrans2D1" presStyleIdx="0" presStyleCnt="2"/>
      <dgm:spPr/>
    </dgm:pt>
    <dgm:pt modelId="{E66E4846-88EC-48B2-8ED2-D44C44B1A963}" type="pres">
      <dgm:prSet presAssocID="{A404763C-4B37-40BD-81ED-A1ECA03B2969}" presName="composite2" presStyleCnt="0"/>
      <dgm:spPr/>
    </dgm:pt>
    <dgm:pt modelId="{09D72BFD-7E08-4AEE-95EF-A663A32BCDE8}" type="pres">
      <dgm:prSet presAssocID="{A404763C-4B37-40BD-81ED-A1ECA03B2969}" presName="dummyNode2" presStyleLbl="node1" presStyleIdx="0" presStyleCnt="3"/>
      <dgm:spPr/>
    </dgm:pt>
    <dgm:pt modelId="{2D524D96-8D96-43B4-8472-37A9B1E15022}" type="pres">
      <dgm:prSet presAssocID="{A404763C-4B37-40BD-81ED-A1ECA03B2969}" presName="childNode2" presStyleLbl="bgAcc1" presStyleIdx="1" presStyleCnt="3">
        <dgm:presLayoutVars>
          <dgm:bulletEnabled val="1"/>
        </dgm:presLayoutVars>
      </dgm:prSet>
      <dgm:spPr/>
    </dgm:pt>
    <dgm:pt modelId="{543FC5BB-AAA1-4650-A8B3-06C342FDFDF8}" type="pres">
      <dgm:prSet presAssocID="{A404763C-4B37-40BD-81ED-A1ECA03B2969}" presName="childNode2tx" presStyleLbl="bgAcc1" presStyleIdx="1" presStyleCnt="3">
        <dgm:presLayoutVars>
          <dgm:bulletEnabled val="1"/>
        </dgm:presLayoutVars>
      </dgm:prSet>
      <dgm:spPr/>
    </dgm:pt>
    <dgm:pt modelId="{70675337-B173-4C4A-9E33-703C65875B0A}" type="pres">
      <dgm:prSet presAssocID="{A404763C-4B37-40BD-81ED-A1ECA03B2969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80A5C475-7F05-4EE7-8F62-376EFD313BD0}" type="pres">
      <dgm:prSet presAssocID="{A404763C-4B37-40BD-81ED-A1ECA03B2969}" presName="connSite2" presStyleCnt="0"/>
      <dgm:spPr/>
    </dgm:pt>
    <dgm:pt modelId="{F90BFB79-2867-4B77-9CBB-E36231B236F5}" type="pres">
      <dgm:prSet presAssocID="{7FDCE1FF-9ADD-4BCF-8D3B-CD97DCD946C6}" presName="Name18" presStyleLbl="sibTrans2D1" presStyleIdx="1" presStyleCnt="2"/>
      <dgm:spPr/>
    </dgm:pt>
    <dgm:pt modelId="{9140B565-8C63-43BB-83F3-15528AB89F50}" type="pres">
      <dgm:prSet presAssocID="{1592FF87-F702-4CD3-93EB-855CD8B6E119}" presName="composite1" presStyleCnt="0"/>
      <dgm:spPr/>
    </dgm:pt>
    <dgm:pt modelId="{1896530C-0FD1-4E20-8ABE-D536FE11E233}" type="pres">
      <dgm:prSet presAssocID="{1592FF87-F702-4CD3-93EB-855CD8B6E119}" presName="dummyNode1" presStyleLbl="node1" presStyleIdx="1" presStyleCnt="3"/>
      <dgm:spPr/>
    </dgm:pt>
    <dgm:pt modelId="{1AD6C3DC-B7D7-4BDA-A8DA-4CE6834A57BB}" type="pres">
      <dgm:prSet presAssocID="{1592FF87-F702-4CD3-93EB-855CD8B6E119}" presName="childNode1" presStyleLbl="bgAcc1" presStyleIdx="2" presStyleCnt="3">
        <dgm:presLayoutVars>
          <dgm:bulletEnabled val="1"/>
        </dgm:presLayoutVars>
      </dgm:prSet>
      <dgm:spPr/>
    </dgm:pt>
    <dgm:pt modelId="{52109692-6BA0-4B42-9DB1-8C3BF3DF1B8A}" type="pres">
      <dgm:prSet presAssocID="{1592FF87-F702-4CD3-93EB-855CD8B6E119}" presName="childNode1tx" presStyleLbl="bgAcc1" presStyleIdx="2" presStyleCnt="3">
        <dgm:presLayoutVars>
          <dgm:bulletEnabled val="1"/>
        </dgm:presLayoutVars>
      </dgm:prSet>
      <dgm:spPr/>
    </dgm:pt>
    <dgm:pt modelId="{641B8D21-5029-44D6-96FE-0615573F7DFD}" type="pres">
      <dgm:prSet presAssocID="{1592FF87-F702-4CD3-93EB-855CD8B6E119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49177CB4-69BD-4D8E-885D-A7E50D904294}" type="pres">
      <dgm:prSet presAssocID="{1592FF87-F702-4CD3-93EB-855CD8B6E119}" presName="connSite1" presStyleCnt="0"/>
      <dgm:spPr/>
    </dgm:pt>
  </dgm:ptLst>
  <dgm:cxnLst>
    <dgm:cxn modelId="{24AF8C15-F488-47D3-80E8-B7A260587A2D}" srcId="{4E5FB960-0A70-4BB6-AEA9-B369EA372D96}" destId="{237A3C42-0E50-40B2-BF88-B4D3874A0283}" srcOrd="0" destOrd="0" parTransId="{A6F18B13-1B95-450E-A0B9-B65DD97E64B8}" sibTransId="{2FEF4CA2-6383-4975-BB47-E6E32FD046E8}"/>
    <dgm:cxn modelId="{0D624620-3845-4DFF-9803-90FA1E94CF0C}" type="presOf" srcId="{79E04138-ECC5-486F-9B83-956418BCCC67}" destId="{74C3C26F-019C-4648-ADA3-A252113455FA}" srcOrd="1" destOrd="0" presId="urn:microsoft.com/office/officeart/2005/8/layout/hProcess4"/>
    <dgm:cxn modelId="{0397F029-0C53-4EB0-AE1A-76360AE9F805}" type="presOf" srcId="{4E5FB960-0A70-4BB6-AEA9-B369EA372D96}" destId="{D4192D17-E10D-4BA0-BE9E-C5ED4A1BBDBE}" srcOrd="0" destOrd="0" presId="urn:microsoft.com/office/officeart/2005/8/layout/hProcess4"/>
    <dgm:cxn modelId="{5B900E40-573E-4278-82E1-CB0871A2C052}" srcId="{1592FF87-F702-4CD3-93EB-855CD8B6E119}" destId="{B2355AF6-5DF7-4DE7-A48D-3ABA5E9E53EC}" srcOrd="0" destOrd="0" parTransId="{389005BD-A964-4C37-8775-4E2152184E7D}" sibTransId="{7CFEC719-AB9B-47A6-8AD6-8F18D5D57814}"/>
    <dgm:cxn modelId="{72A66341-6060-49E7-B9CB-1F33E67363A7}" srcId="{A404763C-4B37-40BD-81ED-A1ECA03B2969}" destId="{BC064224-A739-4F3D-A55A-0A7812363CC5}" srcOrd="0" destOrd="0" parTransId="{20F4FE3C-A73B-476C-A069-3CDB54085B91}" sibTransId="{07A33D03-9BB9-48FC-BBD4-C99DBFBA3D4B}"/>
    <dgm:cxn modelId="{1DD6A541-CEB6-4E6B-B687-D3E653FDA970}" srcId="{237A3C42-0E50-40B2-BF88-B4D3874A0283}" destId="{79E04138-ECC5-486F-9B83-956418BCCC67}" srcOrd="0" destOrd="0" parTransId="{EFD150E8-FABE-4C92-A5FE-12DB8F1FD1B3}" sibTransId="{67D6F7F6-7B5E-4502-9B6B-CA6B2CD96544}"/>
    <dgm:cxn modelId="{96250663-25E8-4B0F-9277-082813D9A6F5}" type="presOf" srcId="{A404763C-4B37-40BD-81ED-A1ECA03B2969}" destId="{70675337-B173-4C4A-9E33-703C65875B0A}" srcOrd="0" destOrd="0" presId="urn:microsoft.com/office/officeart/2005/8/layout/hProcess4"/>
    <dgm:cxn modelId="{0C660578-BE04-4D0B-828F-E2E382E1DD0F}" type="presOf" srcId="{1592FF87-F702-4CD3-93EB-855CD8B6E119}" destId="{641B8D21-5029-44D6-96FE-0615573F7DFD}" srcOrd="0" destOrd="0" presId="urn:microsoft.com/office/officeart/2005/8/layout/hProcess4"/>
    <dgm:cxn modelId="{C6D16C8A-7B91-454B-A16F-A02BB0EC065D}" type="presOf" srcId="{B2355AF6-5DF7-4DE7-A48D-3ABA5E9E53EC}" destId="{52109692-6BA0-4B42-9DB1-8C3BF3DF1B8A}" srcOrd="1" destOrd="0" presId="urn:microsoft.com/office/officeart/2005/8/layout/hProcess4"/>
    <dgm:cxn modelId="{BE19EA96-4E2D-42F6-9FCC-6B1134343677}" srcId="{4E5FB960-0A70-4BB6-AEA9-B369EA372D96}" destId="{1592FF87-F702-4CD3-93EB-855CD8B6E119}" srcOrd="2" destOrd="0" parTransId="{169A0A76-C868-4D96-91C2-8EE8983A58C8}" sibTransId="{1051117E-5FFE-4120-A9BA-CF4B2F4BCA5C}"/>
    <dgm:cxn modelId="{E655A9A2-795B-4EC3-96F2-51D150DFE1BE}" type="presOf" srcId="{BC064224-A739-4F3D-A55A-0A7812363CC5}" destId="{2D524D96-8D96-43B4-8472-37A9B1E15022}" srcOrd="0" destOrd="0" presId="urn:microsoft.com/office/officeart/2005/8/layout/hProcess4"/>
    <dgm:cxn modelId="{4B59ECAC-96DE-4E50-8B0B-A0E7597D6179}" type="presOf" srcId="{237A3C42-0E50-40B2-BF88-B4D3874A0283}" destId="{63ECA51B-B05D-44AC-A6E8-27EA85A3EE32}" srcOrd="0" destOrd="0" presId="urn:microsoft.com/office/officeart/2005/8/layout/hProcess4"/>
    <dgm:cxn modelId="{6942B7C1-D2AE-430C-BA3C-763C60B566C5}" type="presOf" srcId="{2FEF4CA2-6383-4975-BB47-E6E32FD046E8}" destId="{D651A4B5-B534-48FA-A7F3-3244C36B9227}" srcOrd="0" destOrd="0" presId="urn:microsoft.com/office/officeart/2005/8/layout/hProcess4"/>
    <dgm:cxn modelId="{9075C0C2-3C19-4974-B261-B7FE3BF8D0A6}" srcId="{4E5FB960-0A70-4BB6-AEA9-B369EA372D96}" destId="{A404763C-4B37-40BD-81ED-A1ECA03B2969}" srcOrd="1" destOrd="0" parTransId="{4951FA85-4D99-40C5-A355-EF9A4E43ED77}" sibTransId="{7FDCE1FF-9ADD-4BCF-8D3B-CD97DCD946C6}"/>
    <dgm:cxn modelId="{910D10C4-3FE8-49C6-A064-0B18A6DB0B8A}" type="presOf" srcId="{B2355AF6-5DF7-4DE7-A48D-3ABA5E9E53EC}" destId="{1AD6C3DC-B7D7-4BDA-A8DA-4CE6834A57BB}" srcOrd="0" destOrd="0" presId="urn:microsoft.com/office/officeart/2005/8/layout/hProcess4"/>
    <dgm:cxn modelId="{44733ACC-9F42-4099-8856-E109409E8CFE}" type="presOf" srcId="{7FDCE1FF-9ADD-4BCF-8D3B-CD97DCD946C6}" destId="{F90BFB79-2867-4B77-9CBB-E36231B236F5}" srcOrd="0" destOrd="0" presId="urn:microsoft.com/office/officeart/2005/8/layout/hProcess4"/>
    <dgm:cxn modelId="{F81833D5-6C93-4329-B0E7-F707B22156DC}" type="presOf" srcId="{BC064224-A739-4F3D-A55A-0A7812363CC5}" destId="{543FC5BB-AAA1-4650-A8B3-06C342FDFDF8}" srcOrd="1" destOrd="0" presId="urn:microsoft.com/office/officeart/2005/8/layout/hProcess4"/>
    <dgm:cxn modelId="{086044F6-EE07-412D-95A3-154607A599F9}" type="presOf" srcId="{79E04138-ECC5-486F-9B83-956418BCCC67}" destId="{F38B1FAA-DC63-4039-838B-83BF7A821827}" srcOrd="0" destOrd="0" presId="urn:microsoft.com/office/officeart/2005/8/layout/hProcess4"/>
    <dgm:cxn modelId="{B16F3E55-4C5E-4A2B-825E-40143FF0ECFE}" type="presParOf" srcId="{D4192D17-E10D-4BA0-BE9E-C5ED4A1BBDBE}" destId="{81942346-CB24-45BE-A575-236F0D9A7D79}" srcOrd="0" destOrd="0" presId="urn:microsoft.com/office/officeart/2005/8/layout/hProcess4"/>
    <dgm:cxn modelId="{03AA93F6-67E8-4951-8293-E199D011802A}" type="presParOf" srcId="{D4192D17-E10D-4BA0-BE9E-C5ED4A1BBDBE}" destId="{0F966B7D-07E0-4399-8505-D7085F5AB080}" srcOrd="1" destOrd="0" presId="urn:microsoft.com/office/officeart/2005/8/layout/hProcess4"/>
    <dgm:cxn modelId="{608B91AF-1777-496A-B0C9-07470CC6F364}" type="presParOf" srcId="{D4192D17-E10D-4BA0-BE9E-C5ED4A1BBDBE}" destId="{10558F30-291F-422B-8EEC-C532D29FFD33}" srcOrd="2" destOrd="0" presId="urn:microsoft.com/office/officeart/2005/8/layout/hProcess4"/>
    <dgm:cxn modelId="{CB4F5830-5031-4D79-9855-E4FD9388CC4B}" type="presParOf" srcId="{10558F30-291F-422B-8EEC-C532D29FFD33}" destId="{C603CDD4-FFE0-4B6E-8AEB-B67CD5BA955F}" srcOrd="0" destOrd="0" presId="urn:microsoft.com/office/officeart/2005/8/layout/hProcess4"/>
    <dgm:cxn modelId="{5A412024-3261-4FA5-AB4E-5CE2199C2CF2}" type="presParOf" srcId="{C603CDD4-FFE0-4B6E-8AEB-B67CD5BA955F}" destId="{85768AAC-867D-4B30-9D72-B8F3D661C230}" srcOrd="0" destOrd="0" presId="urn:microsoft.com/office/officeart/2005/8/layout/hProcess4"/>
    <dgm:cxn modelId="{0876CF23-7019-472A-B6D2-B7EC6B3BD2BB}" type="presParOf" srcId="{C603CDD4-FFE0-4B6E-8AEB-B67CD5BA955F}" destId="{F38B1FAA-DC63-4039-838B-83BF7A821827}" srcOrd="1" destOrd="0" presId="urn:microsoft.com/office/officeart/2005/8/layout/hProcess4"/>
    <dgm:cxn modelId="{DD828EEF-2DE1-49B0-92E7-1025718208AA}" type="presParOf" srcId="{C603CDD4-FFE0-4B6E-8AEB-B67CD5BA955F}" destId="{74C3C26F-019C-4648-ADA3-A252113455FA}" srcOrd="2" destOrd="0" presId="urn:microsoft.com/office/officeart/2005/8/layout/hProcess4"/>
    <dgm:cxn modelId="{CDF51816-EEC0-4F69-8023-8CB73D16EC73}" type="presParOf" srcId="{C603CDD4-FFE0-4B6E-8AEB-B67CD5BA955F}" destId="{63ECA51B-B05D-44AC-A6E8-27EA85A3EE32}" srcOrd="3" destOrd="0" presId="urn:microsoft.com/office/officeart/2005/8/layout/hProcess4"/>
    <dgm:cxn modelId="{624EA1E0-EADD-421F-A1A2-93F58435327A}" type="presParOf" srcId="{C603CDD4-FFE0-4B6E-8AEB-B67CD5BA955F}" destId="{5D32662F-792B-419A-B335-3168334C38DA}" srcOrd="4" destOrd="0" presId="urn:microsoft.com/office/officeart/2005/8/layout/hProcess4"/>
    <dgm:cxn modelId="{94E682AD-EBFD-4A35-9BFE-54EFFA28F571}" type="presParOf" srcId="{10558F30-291F-422B-8EEC-C532D29FFD33}" destId="{D651A4B5-B534-48FA-A7F3-3244C36B9227}" srcOrd="1" destOrd="0" presId="urn:microsoft.com/office/officeart/2005/8/layout/hProcess4"/>
    <dgm:cxn modelId="{5541BA98-0885-4706-8997-479F95489717}" type="presParOf" srcId="{10558F30-291F-422B-8EEC-C532D29FFD33}" destId="{E66E4846-88EC-48B2-8ED2-D44C44B1A963}" srcOrd="2" destOrd="0" presId="urn:microsoft.com/office/officeart/2005/8/layout/hProcess4"/>
    <dgm:cxn modelId="{AF14CBE9-7A01-4B41-A06C-DA41C5240A09}" type="presParOf" srcId="{E66E4846-88EC-48B2-8ED2-D44C44B1A963}" destId="{09D72BFD-7E08-4AEE-95EF-A663A32BCDE8}" srcOrd="0" destOrd="0" presId="urn:microsoft.com/office/officeart/2005/8/layout/hProcess4"/>
    <dgm:cxn modelId="{41B8F281-9A19-4480-B4AB-06BEFCF47088}" type="presParOf" srcId="{E66E4846-88EC-48B2-8ED2-D44C44B1A963}" destId="{2D524D96-8D96-43B4-8472-37A9B1E15022}" srcOrd="1" destOrd="0" presId="urn:microsoft.com/office/officeart/2005/8/layout/hProcess4"/>
    <dgm:cxn modelId="{E2AA3548-A157-4072-A4F4-6A6D8A0EB222}" type="presParOf" srcId="{E66E4846-88EC-48B2-8ED2-D44C44B1A963}" destId="{543FC5BB-AAA1-4650-A8B3-06C342FDFDF8}" srcOrd="2" destOrd="0" presId="urn:microsoft.com/office/officeart/2005/8/layout/hProcess4"/>
    <dgm:cxn modelId="{3ADBC770-2C4A-4787-A63D-928733A86662}" type="presParOf" srcId="{E66E4846-88EC-48B2-8ED2-D44C44B1A963}" destId="{70675337-B173-4C4A-9E33-703C65875B0A}" srcOrd="3" destOrd="0" presId="urn:microsoft.com/office/officeart/2005/8/layout/hProcess4"/>
    <dgm:cxn modelId="{74A43FC9-F944-4758-9E5C-2EC6A44D3250}" type="presParOf" srcId="{E66E4846-88EC-48B2-8ED2-D44C44B1A963}" destId="{80A5C475-7F05-4EE7-8F62-376EFD313BD0}" srcOrd="4" destOrd="0" presId="urn:microsoft.com/office/officeart/2005/8/layout/hProcess4"/>
    <dgm:cxn modelId="{AD04D05E-E337-4584-8984-F191AEC97129}" type="presParOf" srcId="{10558F30-291F-422B-8EEC-C532D29FFD33}" destId="{F90BFB79-2867-4B77-9CBB-E36231B236F5}" srcOrd="3" destOrd="0" presId="urn:microsoft.com/office/officeart/2005/8/layout/hProcess4"/>
    <dgm:cxn modelId="{46BEA1C2-5927-4926-B002-44BEDBA23866}" type="presParOf" srcId="{10558F30-291F-422B-8EEC-C532D29FFD33}" destId="{9140B565-8C63-43BB-83F3-15528AB89F50}" srcOrd="4" destOrd="0" presId="urn:microsoft.com/office/officeart/2005/8/layout/hProcess4"/>
    <dgm:cxn modelId="{05E57567-D19E-4A2C-A3C0-7F410749BB46}" type="presParOf" srcId="{9140B565-8C63-43BB-83F3-15528AB89F50}" destId="{1896530C-0FD1-4E20-8ABE-D536FE11E233}" srcOrd="0" destOrd="0" presId="urn:microsoft.com/office/officeart/2005/8/layout/hProcess4"/>
    <dgm:cxn modelId="{F4E22CF1-F2C8-491E-A9A0-C31279DA84D7}" type="presParOf" srcId="{9140B565-8C63-43BB-83F3-15528AB89F50}" destId="{1AD6C3DC-B7D7-4BDA-A8DA-4CE6834A57BB}" srcOrd="1" destOrd="0" presId="urn:microsoft.com/office/officeart/2005/8/layout/hProcess4"/>
    <dgm:cxn modelId="{611CCD21-BC05-43A8-B114-9FAA63014BFD}" type="presParOf" srcId="{9140B565-8C63-43BB-83F3-15528AB89F50}" destId="{52109692-6BA0-4B42-9DB1-8C3BF3DF1B8A}" srcOrd="2" destOrd="0" presId="urn:microsoft.com/office/officeart/2005/8/layout/hProcess4"/>
    <dgm:cxn modelId="{D7DAD682-2DC4-4D16-876D-A417CD430CBB}" type="presParOf" srcId="{9140B565-8C63-43BB-83F3-15528AB89F50}" destId="{641B8D21-5029-44D6-96FE-0615573F7DFD}" srcOrd="3" destOrd="0" presId="urn:microsoft.com/office/officeart/2005/8/layout/hProcess4"/>
    <dgm:cxn modelId="{95C1BBE2-AA9C-48AC-808C-4819D5849E88}" type="presParOf" srcId="{9140B565-8C63-43BB-83F3-15528AB89F50}" destId="{49177CB4-69BD-4D8E-885D-A7E50D90429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2EC8F6-AFED-4538-93CF-D88A9418CFF9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AE012B94-7A8F-4724-93E2-F9CB4FAD2EA1}">
      <dgm:prSet phldrT="[Texto]" custT="1"/>
      <dgm:spPr/>
      <dgm:t>
        <a:bodyPr/>
        <a:lstStyle/>
        <a:p>
          <a:r>
            <a:rPr lang="es-ES" sz="2000" b="1" dirty="0"/>
            <a:t>UNIDOS POR LA SOSTENIBILIDAD DE NUESTRO ACUÍFERO SARDINAL</a:t>
          </a:r>
        </a:p>
      </dgm:t>
    </dgm:pt>
    <dgm:pt modelId="{0B4DEB38-012A-42F4-BC62-89D55B1762AE}" type="parTrans" cxnId="{34E6AC7D-B566-43B6-8E1E-F5640DE1BE70}">
      <dgm:prSet/>
      <dgm:spPr/>
      <dgm:t>
        <a:bodyPr/>
        <a:lstStyle/>
        <a:p>
          <a:endParaRPr lang="es-ES"/>
        </a:p>
      </dgm:t>
    </dgm:pt>
    <dgm:pt modelId="{2F6E38F3-EA52-46D6-8160-87EB0789E6BD}" type="sibTrans" cxnId="{34E6AC7D-B566-43B6-8E1E-F5640DE1BE70}">
      <dgm:prSet/>
      <dgm:spPr/>
      <dgm:t>
        <a:bodyPr/>
        <a:lstStyle/>
        <a:p>
          <a:endParaRPr lang="es-ES"/>
        </a:p>
      </dgm:t>
    </dgm:pt>
    <dgm:pt modelId="{F21AC9E5-B1F0-4341-85D0-9468866C6022}">
      <dgm:prSet phldrT="[Texto]" custT="1"/>
      <dgm:spPr/>
      <dgm:t>
        <a:bodyPr/>
        <a:lstStyle/>
        <a:p>
          <a:r>
            <a:rPr lang="es-ES" sz="1600" dirty="0"/>
            <a:t>Visión "Gestión sostenible del acuífero con base en la integración y la organización local"</a:t>
          </a:r>
        </a:p>
      </dgm:t>
    </dgm:pt>
    <dgm:pt modelId="{ACDBBA33-3179-4F6D-8EB7-E711EE65C5D0}" type="parTrans" cxnId="{A73B913B-77BF-47FC-83F1-F970DA9E3F73}">
      <dgm:prSet/>
      <dgm:spPr/>
      <dgm:t>
        <a:bodyPr/>
        <a:lstStyle/>
        <a:p>
          <a:endParaRPr lang="es-ES"/>
        </a:p>
      </dgm:t>
    </dgm:pt>
    <dgm:pt modelId="{859F1B54-4D54-4CAC-A53D-6C0DC30177B5}" type="sibTrans" cxnId="{A73B913B-77BF-47FC-83F1-F970DA9E3F73}">
      <dgm:prSet/>
      <dgm:spPr/>
      <dgm:t>
        <a:bodyPr/>
        <a:lstStyle/>
        <a:p>
          <a:endParaRPr lang="es-ES"/>
        </a:p>
      </dgm:t>
    </dgm:pt>
    <dgm:pt modelId="{65900F6F-6210-4C86-96CA-0D99C16A4EF7}">
      <dgm:prSet phldrT="[Texto]" custT="1"/>
      <dgm:spPr/>
      <dgm:t>
        <a:bodyPr/>
        <a:lstStyle/>
        <a:p>
          <a:pPr algn="just"/>
          <a:r>
            <a:rPr lang="es-ES" sz="1400" dirty="0"/>
            <a:t>Misión "Conservar Acuífero Sardinal en calidad y cantidad óptima para aprovechamiento sostenible y uso racional mediante el monitoreo, educación, participación, información y protección</a:t>
          </a:r>
          <a:r>
            <a:rPr lang="es-ES" sz="1300" dirty="0"/>
            <a:t>"</a:t>
          </a:r>
        </a:p>
      </dgm:t>
    </dgm:pt>
    <dgm:pt modelId="{6C8FB8DD-3C2C-499E-99AD-FB57795194C4}" type="parTrans" cxnId="{2BFFB106-6C07-4FEE-B19C-01B31D11EE83}">
      <dgm:prSet/>
      <dgm:spPr/>
      <dgm:t>
        <a:bodyPr/>
        <a:lstStyle/>
        <a:p>
          <a:endParaRPr lang="es-ES"/>
        </a:p>
      </dgm:t>
    </dgm:pt>
    <dgm:pt modelId="{B0478097-D4D1-4598-8962-1BE3179BC11B}" type="sibTrans" cxnId="{2BFFB106-6C07-4FEE-B19C-01B31D11EE83}">
      <dgm:prSet/>
      <dgm:spPr/>
      <dgm:t>
        <a:bodyPr/>
        <a:lstStyle/>
        <a:p>
          <a:endParaRPr lang="es-ES"/>
        </a:p>
      </dgm:t>
    </dgm:pt>
    <dgm:pt modelId="{A339CC3B-2DCE-431F-9BEC-C8E4B12CB4CD}" type="pres">
      <dgm:prSet presAssocID="{C02EC8F6-AFED-4538-93CF-D88A9418CFF9}" presName="outerComposite" presStyleCnt="0">
        <dgm:presLayoutVars>
          <dgm:chMax val="5"/>
          <dgm:dir/>
          <dgm:resizeHandles val="exact"/>
        </dgm:presLayoutVars>
      </dgm:prSet>
      <dgm:spPr/>
    </dgm:pt>
    <dgm:pt modelId="{FF8EB731-87BC-4F4F-BFAD-947AD18B3BB6}" type="pres">
      <dgm:prSet presAssocID="{C02EC8F6-AFED-4538-93CF-D88A9418CFF9}" presName="dummyMaxCanvas" presStyleCnt="0">
        <dgm:presLayoutVars/>
      </dgm:prSet>
      <dgm:spPr/>
    </dgm:pt>
    <dgm:pt modelId="{BC946AA5-06A2-40A8-9A5C-BF7389B914DF}" type="pres">
      <dgm:prSet presAssocID="{C02EC8F6-AFED-4538-93CF-D88A9418CFF9}" presName="ThreeNodes_1" presStyleLbl="node1" presStyleIdx="0" presStyleCnt="3">
        <dgm:presLayoutVars>
          <dgm:bulletEnabled val="1"/>
        </dgm:presLayoutVars>
      </dgm:prSet>
      <dgm:spPr/>
    </dgm:pt>
    <dgm:pt modelId="{25F27E47-A9A0-4769-AD0B-3EBFBE24FF2C}" type="pres">
      <dgm:prSet presAssocID="{C02EC8F6-AFED-4538-93CF-D88A9418CFF9}" presName="ThreeNodes_2" presStyleLbl="node1" presStyleIdx="1" presStyleCnt="3">
        <dgm:presLayoutVars>
          <dgm:bulletEnabled val="1"/>
        </dgm:presLayoutVars>
      </dgm:prSet>
      <dgm:spPr/>
    </dgm:pt>
    <dgm:pt modelId="{EF987838-6720-4DEF-8A4C-C34BA518DE07}" type="pres">
      <dgm:prSet presAssocID="{C02EC8F6-AFED-4538-93CF-D88A9418CFF9}" presName="ThreeNodes_3" presStyleLbl="node1" presStyleIdx="2" presStyleCnt="3">
        <dgm:presLayoutVars>
          <dgm:bulletEnabled val="1"/>
        </dgm:presLayoutVars>
      </dgm:prSet>
      <dgm:spPr/>
    </dgm:pt>
    <dgm:pt modelId="{BE5178BC-73D5-4AC8-AC43-6D1459E4A6D3}" type="pres">
      <dgm:prSet presAssocID="{C02EC8F6-AFED-4538-93CF-D88A9418CFF9}" presName="ThreeConn_1-2" presStyleLbl="fgAccFollowNode1" presStyleIdx="0" presStyleCnt="2">
        <dgm:presLayoutVars>
          <dgm:bulletEnabled val="1"/>
        </dgm:presLayoutVars>
      </dgm:prSet>
      <dgm:spPr/>
    </dgm:pt>
    <dgm:pt modelId="{4E71B8B9-3966-43BF-9D77-F57B37B2FA34}" type="pres">
      <dgm:prSet presAssocID="{C02EC8F6-AFED-4538-93CF-D88A9418CFF9}" presName="ThreeConn_2-3" presStyleLbl="fgAccFollowNode1" presStyleIdx="1" presStyleCnt="2">
        <dgm:presLayoutVars>
          <dgm:bulletEnabled val="1"/>
        </dgm:presLayoutVars>
      </dgm:prSet>
      <dgm:spPr/>
    </dgm:pt>
    <dgm:pt modelId="{8CCC000E-DE3A-4570-820F-54D475FCA56D}" type="pres">
      <dgm:prSet presAssocID="{C02EC8F6-AFED-4538-93CF-D88A9418CFF9}" presName="ThreeNodes_1_text" presStyleLbl="node1" presStyleIdx="2" presStyleCnt="3">
        <dgm:presLayoutVars>
          <dgm:bulletEnabled val="1"/>
        </dgm:presLayoutVars>
      </dgm:prSet>
      <dgm:spPr/>
    </dgm:pt>
    <dgm:pt modelId="{F2F9B5CB-82AF-4FCB-86EC-24355243C474}" type="pres">
      <dgm:prSet presAssocID="{C02EC8F6-AFED-4538-93CF-D88A9418CFF9}" presName="ThreeNodes_2_text" presStyleLbl="node1" presStyleIdx="2" presStyleCnt="3">
        <dgm:presLayoutVars>
          <dgm:bulletEnabled val="1"/>
        </dgm:presLayoutVars>
      </dgm:prSet>
      <dgm:spPr/>
    </dgm:pt>
    <dgm:pt modelId="{1D8BC450-FE6B-4487-AF7C-DCE213DD9B16}" type="pres">
      <dgm:prSet presAssocID="{C02EC8F6-AFED-4538-93CF-D88A9418CFF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2BFFB106-6C07-4FEE-B19C-01B31D11EE83}" srcId="{C02EC8F6-AFED-4538-93CF-D88A9418CFF9}" destId="{65900F6F-6210-4C86-96CA-0D99C16A4EF7}" srcOrd="2" destOrd="0" parTransId="{6C8FB8DD-3C2C-499E-99AD-FB57795194C4}" sibTransId="{B0478097-D4D1-4598-8962-1BE3179BC11B}"/>
    <dgm:cxn modelId="{476DF018-12B2-4D3B-9DE4-1A63997F40A7}" type="presOf" srcId="{2F6E38F3-EA52-46D6-8160-87EB0789E6BD}" destId="{BE5178BC-73D5-4AC8-AC43-6D1459E4A6D3}" srcOrd="0" destOrd="0" presId="urn:microsoft.com/office/officeart/2005/8/layout/vProcess5"/>
    <dgm:cxn modelId="{D4FB5224-1DF7-4399-B51D-1C7AE63805CF}" type="presOf" srcId="{859F1B54-4D54-4CAC-A53D-6C0DC30177B5}" destId="{4E71B8B9-3966-43BF-9D77-F57B37B2FA34}" srcOrd="0" destOrd="0" presId="urn:microsoft.com/office/officeart/2005/8/layout/vProcess5"/>
    <dgm:cxn modelId="{B3343127-AF0C-4A94-B257-EC8041BAFC06}" type="presOf" srcId="{AE012B94-7A8F-4724-93E2-F9CB4FAD2EA1}" destId="{BC946AA5-06A2-40A8-9A5C-BF7389B914DF}" srcOrd="0" destOrd="0" presId="urn:microsoft.com/office/officeart/2005/8/layout/vProcess5"/>
    <dgm:cxn modelId="{C7740129-2886-4104-8FA1-1CDD476A39DD}" type="presOf" srcId="{C02EC8F6-AFED-4538-93CF-D88A9418CFF9}" destId="{A339CC3B-2DCE-431F-9BEC-C8E4B12CB4CD}" srcOrd="0" destOrd="0" presId="urn:microsoft.com/office/officeart/2005/8/layout/vProcess5"/>
    <dgm:cxn modelId="{A73B913B-77BF-47FC-83F1-F970DA9E3F73}" srcId="{C02EC8F6-AFED-4538-93CF-D88A9418CFF9}" destId="{F21AC9E5-B1F0-4341-85D0-9468866C6022}" srcOrd="1" destOrd="0" parTransId="{ACDBBA33-3179-4F6D-8EB7-E711EE65C5D0}" sibTransId="{859F1B54-4D54-4CAC-A53D-6C0DC30177B5}"/>
    <dgm:cxn modelId="{5FB52C52-0AC2-4C22-ADE2-24B6ECBBD063}" type="presOf" srcId="{F21AC9E5-B1F0-4341-85D0-9468866C6022}" destId="{F2F9B5CB-82AF-4FCB-86EC-24355243C474}" srcOrd="1" destOrd="0" presId="urn:microsoft.com/office/officeart/2005/8/layout/vProcess5"/>
    <dgm:cxn modelId="{DEF81D55-7F01-40A3-856C-0EFD1AE0F9C1}" type="presOf" srcId="{F21AC9E5-B1F0-4341-85D0-9468866C6022}" destId="{25F27E47-A9A0-4769-AD0B-3EBFBE24FF2C}" srcOrd="0" destOrd="0" presId="urn:microsoft.com/office/officeart/2005/8/layout/vProcess5"/>
    <dgm:cxn modelId="{34E6AC7D-B566-43B6-8E1E-F5640DE1BE70}" srcId="{C02EC8F6-AFED-4538-93CF-D88A9418CFF9}" destId="{AE012B94-7A8F-4724-93E2-F9CB4FAD2EA1}" srcOrd="0" destOrd="0" parTransId="{0B4DEB38-012A-42F4-BC62-89D55B1762AE}" sibTransId="{2F6E38F3-EA52-46D6-8160-87EB0789E6BD}"/>
    <dgm:cxn modelId="{C3372390-57BF-4629-9F1F-8F0232BF3C5C}" type="presOf" srcId="{65900F6F-6210-4C86-96CA-0D99C16A4EF7}" destId="{1D8BC450-FE6B-4487-AF7C-DCE213DD9B16}" srcOrd="1" destOrd="0" presId="urn:microsoft.com/office/officeart/2005/8/layout/vProcess5"/>
    <dgm:cxn modelId="{819BCC9B-2AB4-4594-AD17-C659117F6BD2}" type="presOf" srcId="{AE012B94-7A8F-4724-93E2-F9CB4FAD2EA1}" destId="{8CCC000E-DE3A-4570-820F-54D475FCA56D}" srcOrd="1" destOrd="0" presId="urn:microsoft.com/office/officeart/2005/8/layout/vProcess5"/>
    <dgm:cxn modelId="{A388F3DA-4EDC-4E8F-92D0-95FAAFDA56AF}" type="presOf" srcId="{65900F6F-6210-4C86-96CA-0D99C16A4EF7}" destId="{EF987838-6720-4DEF-8A4C-C34BA518DE07}" srcOrd="0" destOrd="0" presId="urn:microsoft.com/office/officeart/2005/8/layout/vProcess5"/>
    <dgm:cxn modelId="{3B0FDB7C-5040-45ED-9539-9CEAC1DA0F21}" type="presParOf" srcId="{A339CC3B-2DCE-431F-9BEC-C8E4B12CB4CD}" destId="{FF8EB731-87BC-4F4F-BFAD-947AD18B3BB6}" srcOrd="0" destOrd="0" presId="urn:microsoft.com/office/officeart/2005/8/layout/vProcess5"/>
    <dgm:cxn modelId="{7B738C23-09E0-483F-820E-CFEC69187C26}" type="presParOf" srcId="{A339CC3B-2DCE-431F-9BEC-C8E4B12CB4CD}" destId="{BC946AA5-06A2-40A8-9A5C-BF7389B914DF}" srcOrd="1" destOrd="0" presId="urn:microsoft.com/office/officeart/2005/8/layout/vProcess5"/>
    <dgm:cxn modelId="{4C8326C4-9DDD-4123-A2D8-B1E42BF05285}" type="presParOf" srcId="{A339CC3B-2DCE-431F-9BEC-C8E4B12CB4CD}" destId="{25F27E47-A9A0-4769-AD0B-3EBFBE24FF2C}" srcOrd="2" destOrd="0" presId="urn:microsoft.com/office/officeart/2005/8/layout/vProcess5"/>
    <dgm:cxn modelId="{E8998952-C415-4DDF-B274-D8851F4ACF42}" type="presParOf" srcId="{A339CC3B-2DCE-431F-9BEC-C8E4B12CB4CD}" destId="{EF987838-6720-4DEF-8A4C-C34BA518DE07}" srcOrd="3" destOrd="0" presId="urn:microsoft.com/office/officeart/2005/8/layout/vProcess5"/>
    <dgm:cxn modelId="{7BC55DA1-8E86-4F66-A3F4-58A914D53840}" type="presParOf" srcId="{A339CC3B-2DCE-431F-9BEC-C8E4B12CB4CD}" destId="{BE5178BC-73D5-4AC8-AC43-6D1459E4A6D3}" srcOrd="4" destOrd="0" presId="urn:microsoft.com/office/officeart/2005/8/layout/vProcess5"/>
    <dgm:cxn modelId="{53D0E0B5-A2CE-42CC-9FE8-B41809F19D70}" type="presParOf" srcId="{A339CC3B-2DCE-431F-9BEC-C8E4B12CB4CD}" destId="{4E71B8B9-3966-43BF-9D77-F57B37B2FA34}" srcOrd="5" destOrd="0" presId="urn:microsoft.com/office/officeart/2005/8/layout/vProcess5"/>
    <dgm:cxn modelId="{CC79B6A2-952A-4085-B57B-2584D580971A}" type="presParOf" srcId="{A339CC3B-2DCE-431F-9BEC-C8E4B12CB4CD}" destId="{8CCC000E-DE3A-4570-820F-54D475FCA56D}" srcOrd="6" destOrd="0" presId="urn:microsoft.com/office/officeart/2005/8/layout/vProcess5"/>
    <dgm:cxn modelId="{66FCF284-99AF-4C85-BB02-8BC9985E3618}" type="presParOf" srcId="{A339CC3B-2DCE-431F-9BEC-C8E4B12CB4CD}" destId="{F2F9B5CB-82AF-4FCB-86EC-24355243C474}" srcOrd="7" destOrd="0" presId="urn:microsoft.com/office/officeart/2005/8/layout/vProcess5"/>
    <dgm:cxn modelId="{6A2B4549-2CB5-4EA9-8402-430013A55187}" type="presParOf" srcId="{A339CC3B-2DCE-431F-9BEC-C8E4B12CB4CD}" destId="{1D8BC450-FE6B-4487-AF7C-DCE213DD9B1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B1FAA-DC63-4039-838B-83BF7A821827}">
      <dsp:nvSpPr>
        <dsp:cNvPr id="0" name=""/>
        <dsp:cNvSpPr/>
      </dsp:nvSpPr>
      <dsp:spPr>
        <a:xfrm>
          <a:off x="423542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Se identifican principales problemáticas y retos.</a:t>
          </a:r>
        </a:p>
      </dsp:txBody>
      <dsp:txXfrm>
        <a:off x="472609" y="1158658"/>
        <a:ext cx="2486952" cy="1577131"/>
      </dsp:txXfrm>
    </dsp:sp>
    <dsp:sp modelId="{D651A4B5-B534-48FA-A7F3-3244C36B9227}">
      <dsp:nvSpPr>
        <dsp:cNvPr id="0" name=""/>
        <dsp:cNvSpPr/>
      </dsp:nvSpPr>
      <dsp:spPr>
        <a:xfrm>
          <a:off x="1846782" y="1511413"/>
          <a:ext cx="3007450" cy="3007450"/>
        </a:xfrm>
        <a:prstGeom prst="leftCircularArrow">
          <a:avLst>
            <a:gd name="adj1" fmla="val 3671"/>
            <a:gd name="adj2" fmla="val 457399"/>
            <a:gd name="adj3" fmla="val 2232910"/>
            <a:gd name="adj4" fmla="val 9024489"/>
            <a:gd name="adj5" fmla="val 428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CA51B-B05D-44AC-A6E8-27EA85A3EE32}">
      <dsp:nvSpPr>
        <dsp:cNvPr id="0" name=""/>
        <dsp:cNvSpPr/>
      </dsp:nvSpPr>
      <dsp:spPr>
        <a:xfrm>
          <a:off x="998006" y="2784856"/>
          <a:ext cx="2297854" cy="913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Diagnóstico</a:t>
          </a:r>
        </a:p>
      </dsp:txBody>
      <dsp:txXfrm>
        <a:off x="1024770" y="2811620"/>
        <a:ext cx="2244326" cy="860252"/>
      </dsp:txXfrm>
    </dsp:sp>
    <dsp:sp modelId="{2D524D96-8D96-43B4-8472-37A9B1E15022}">
      <dsp:nvSpPr>
        <dsp:cNvPr id="0" name=""/>
        <dsp:cNvSpPr/>
      </dsp:nvSpPr>
      <dsp:spPr>
        <a:xfrm>
          <a:off x="3821640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800" kern="1200" dirty="0"/>
            <a:t>Se proyectan soluciones al mediano y largo plazo.</a:t>
          </a:r>
        </a:p>
      </dsp:txBody>
      <dsp:txXfrm>
        <a:off x="3870707" y="1615548"/>
        <a:ext cx="2486952" cy="1577131"/>
      </dsp:txXfrm>
    </dsp:sp>
    <dsp:sp modelId="{F90BFB79-2867-4B77-9CBB-E36231B236F5}">
      <dsp:nvSpPr>
        <dsp:cNvPr id="0" name=""/>
        <dsp:cNvSpPr/>
      </dsp:nvSpPr>
      <dsp:spPr>
        <a:xfrm>
          <a:off x="5223338" y="-251125"/>
          <a:ext cx="3337767" cy="3337767"/>
        </a:xfrm>
        <a:prstGeom prst="circularArrow">
          <a:avLst>
            <a:gd name="adj1" fmla="val 3308"/>
            <a:gd name="adj2" fmla="val 408578"/>
            <a:gd name="adj3" fmla="val 19415911"/>
            <a:gd name="adj4" fmla="val 12575511"/>
            <a:gd name="adj5" fmla="val 385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75337-B173-4C4A-9E33-703C65875B0A}">
      <dsp:nvSpPr>
        <dsp:cNvPr id="0" name=""/>
        <dsp:cNvSpPr/>
      </dsp:nvSpPr>
      <dsp:spPr>
        <a:xfrm>
          <a:off x="4396104" y="652700"/>
          <a:ext cx="2297854" cy="913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Propuestas soluciones</a:t>
          </a:r>
        </a:p>
      </dsp:txBody>
      <dsp:txXfrm>
        <a:off x="4422868" y="679464"/>
        <a:ext cx="2244326" cy="860252"/>
      </dsp:txXfrm>
    </dsp:sp>
    <dsp:sp modelId="{1AD6C3DC-B7D7-4BDA-A8DA-4CE6834A57BB}">
      <dsp:nvSpPr>
        <dsp:cNvPr id="0" name=""/>
        <dsp:cNvSpPr/>
      </dsp:nvSpPr>
      <dsp:spPr>
        <a:xfrm>
          <a:off x="7219739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000" kern="1200" dirty="0"/>
            <a:t>Se plantean acciones al corto plazo, estas están en línea con las soluciones al medio y largo plazo.</a:t>
          </a:r>
        </a:p>
      </dsp:txBody>
      <dsp:txXfrm>
        <a:off x="7268806" y="1158658"/>
        <a:ext cx="2486952" cy="1577131"/>
      </dsp:txXfrm>
    </dsp:sp>
    <dsp:sp modelId="{641B8D21-5029-44D6-96FE-0615573F7DFD}">
      <dsp:nvSpPr>
        <dsp:cNvPr id="0" name=""/>
        <dsp:cNvSpPr/>
      </dsp:nvSpPr>
      <dsp:spPr>
        <a:xfrm>
          <a:off x="7794202" y="2784856"/>
          <a:ext cx="2297854" cy="913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Plan de trabajo 2023</a:t>
          </a:r>
        </a:p>
      </dsp:txBody>
      <dsp:txXfrm>
        <a:off x="7820966" y="2811620"/>
        <a:ext cx="2244326" cy="8602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46AA5-06A2-40A8-9A5C-BF7389B914DF}">
      <dsp:nvSpPr>
        <dsp:cNvPr id="0" name=""/>
        <dsp:cNvSpPr/>
      </dsp:nvSpPr>
      <dsp:spPr>
        <a:xfrm>
          <a:off x="0" y="0"/>
          <a:ext cx="5162018" cy="10832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/>
            <a:t>UNIDOS POR LA SOSTENIBILIDAD DE NUESTRO ACUÍFERO SARDINAL</a:t>
          </a:r>
        </a:p>
      </dsp:txBody>
      <dsp:txXfrm>
        <a:off x="31727" y="31727"/>
        <a:ext cx="3993122" cy="1019782"/>
      </dsp:txXfrm>
    </dsp:sp>
    <dsp:sp modelId="{25F27E47-A9A0-4769-AD0B-3EBFBE24FF2C}">
      <dsp:nvSpPr>
        <dsp:cNvPr id="0" name=""/>
        <dsp:cNvSpPr/>
      </dsp:nvSpPr>
      <dsp:spPr>
        <a:xfrm>
          <a:off x="455472" y="1263775"/>
          <a:ext cx="5162018" cy="1083236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Visión "Gestión sostenible del acuífero con base en la integración y la organización local"</a:t>
          </a:r>
        </a:p>
      </dsp:txBody>
      <dsp:txXfrm>
        <a:off x="487199" y="1295502"/>
        <a:ext cx="3938988" cy="1019782"/>
      </dsp:txXfrm>
    </dsp:sp>
    <dsp:sp modelId="{EF987838-6720-4DEF-8A4C-C34BA518DE07}">
      <dsp:nvSpPr>
        <dsp:cNvPr id="0" name=""/>
        <dsp:cNvSpPr/>
      </dsp:nvSpPr>
      <dsp:spPr>
        <a:xfrm>
          <a:off x="910944" y="2527550"/>
          <a:ext cx="5162018" cy="1083236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Misión "Conservar Acuífero Sardinal en calidad y cantidad óptima para aprovechamiento sostenible y uso racional mediante el monitoreo, educación, participación, información y protección</a:t>
          </a:r>
          <a:r>
            <a:rPr lang="es-ES" sz="1300" kern="1200" dirty="0"/>
            <a:t>"</a:t>
          </a:r>
        </a:p>
      </dsp:txBody>
      <dsp:txXfrm>
        <a:off x="942671" y="2559277"/>
        <a:ext cx="3938988" cy="1019782"/>
      </dsp:txXfrm>
    </dsp:sp>
    <dsp:sp modelId="{BE5178BC-73D5-4AC8-AC43-6D1459E4A6D3}">
      <dsp:nvSpPr>
        <dsp:cNvPr id="0" name=""/>
        <dsp:cNvSpPr/>
      </dsp:nvSpPr>
      <dsp:spPr>
        <a:xfrm>
          <a:off x="4457915" y="821454"/>
          <a:ext cx="704103" cy="70410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200" kern="1200"/>
        </a:p>
      </dsp:txBody>
      <dsp:txXfrm>
        <a:off x="4616338" y="821454"/>
        <a:ext cx="387257" cy="529838"/>
      </dsp:txXfrm>
    </dsp:sp>
    <dsp:sp modelId="{4E71B8B9-3966-43BF-9D77-F57B37B2FA34}">
      <dsp:nvSpPr>
        <dsp:cNvPr id="0" name=""/>
        <dsp:cNvSpPr/>
      </dsp:nvSpPr>
      <dsp:spPr>
        <a:xfrm>
          <a:off x="4913387" y="2078007"/>
          <a:ext cx="704103" cy="70410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200" kern="1200"/>
        </a:p>
      </dsp:txBody>
      <dsp:txXfrm>
        <a:off x="5071810" y="2078007"/>
        <a:ext cx="387257" cy="529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7418352-5E35-4FC7-A411-90F612AEB6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47E39C-A931-4806-8B08-968FCE5F1A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1AFAF-96CA-4C6B-9093-4516B4439A62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FA0FE20-EFC7-4DC4-8AF9-A39736BC7B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9CD4DF7-2504-4BB6-B4C5-F37E7A1F52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614AF-B19B-4C54-8355-7BB02E9ED7D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05328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MS Reference Sans Serif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MS Reference Sans Serif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092" y="5433210"/>
            <a:ext cx="1545815" cy="865123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E771AF5F-858D-43E0-B399-35A4F239ED9A}"/>
              </a:ext>
            </a:extLst>
          </p:cNvPr>
          <p:cNvSpPr/>
          <p:nvPr userDrawn="1"/>
        </p:nvSpPr>
        <p:spPr>
          <a:xfrm>
            <a:off x="899651" y="678907"/>
            <a:ext cx="776749" cy="478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712C938-DB3A-4714-823E-F3646ACD7F12}"/>
              </a:ext>
            </a:extLst>
          </p:cNvPr>
          <p:cNvSpPr/>
          <p:nvPr userDrawn="1"/>
        </p:nvSpPr>
        <p:spPr>
          <a:xfrm>
            <a:off x="1676400" y="678906"/>
            <a:ext cx="776749" cy="47851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78D34B7-FF4D-48FC-987E-208D75FDAE2F}"/>
              </a:ext>
            </a:extLst>
          </p:cNvPr>
          <p:cNvSpPr/>
          <p:nvPr userDrawn="1"/>
        </p:nvSpPr>
        <p:spPr>
          <a:xfrm>
            <a:off x="2453149" y="679067"/>
            <a:ext cx="776749" cy="4785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EE44548-D6E7-4023-AC90-D51AB709D28F}"/>
              </a:ext>
            </a:extLst>
          </p:cNvPr>
          <p:cNvSpPr/>
          <p:nvPr userDrawn="1"/>
        </p:nvSpPr>
        <p:spPr>
          <a:xfrm>
            <a:off x="3229898" y="678906"/>
            <a:ext cx="776749" cy="47851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A1478B2-E98D-4FEA-B36A-5E3A13098204}"/>
              </a:ext>
            </a:extLst>
          </p:cNvPr>
          <p:cNvSpPr/>
          <p:nvPr userDrawn="1"/>
        </p:nvSpPr>
        <p:spPr>
          <a:xfrm>
            <a:off x="4006647" y="678745"/>
            <a:ext cx="776749" cy="478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B9BB575-A6BF-4F2F-8BD8-D0FDAB2FAB4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025" y="5491227"/>
            <a:ext cx="1826888" cy="86512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595" y="5329485"/>
            <a:ext cx="2377209" cy="118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5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5721" y="681232"/>
            <a:ext cx="1054699" cy="49991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7A3D2982-3E3C-4740-A977-C819EDB0FA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" y="230187"/>
            <a:ext cx="1324939" cy="458134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DC00A2FA-6F90-45BD-9D0C-7ADABDFDB8FF}"/>
              </a:ext>
            </a:extLst>
          </p:cNvPr>
          <p:cNvGrpSpPr/>
          <p:nvPr userDrawn="1"/>
        </p:nvGrpSpPr>
        <p:grpSpPr>
          <a:xfrm>
            <a:off x="0" y="6789420"/>
            <a:ext cx="12192000" cy="68580"/>
            <a:chOff x="0" y="6809701"/>
            <a:chExt cx="12395474" cy="62528"/>
          </a:xfrm>
        </p:grpSpPr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0924A0C4-2328-4441-83EA-0CC8B569E83F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37C63F84-8C4D-4961-8AC2-EB754962A1C8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10BE9516-3C57-414D-9E98-58786C80D570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219AEE1E-D109-4EAB-8379-B22E86CDC856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4DED489D-DB68-42D1-8E7E-F65B33476165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33513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5050" y="463129"/>
            <a:ext cx="1054699" cy="49991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2A1D4591-018E-43D1-8EA2-AFBF532900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" y="234062"/>
            <a:ext cx="1324939" cy="458134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F7C12F88-CA11-4C8A-BDA0-A8FCBD81A1CC}"/>
              </a:ext>
            </a:extLst>
          </p:cNvPr>
          <p:cNvGrpSpPr/>
          <p:nvPr userDrawn="1"/>
        </p:nvGrpSpPr>
        <p:grpSpPr>
          <a:xfrm>
            <a:off x="0" y="6793295"/>
            <a:ext cx="12192000" cy="68580"/>
            <a:chOff x="0" y="6809701"/>
            <a:chExt cx="12395474" cy="62528"/>
          </a:xfrm>
        </p:grpSpPr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582019DC-C956-4106-9D30-F2580BB37A8E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31615F02-0DA2-4A7A-860C-78CAAE56C029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53353198-58FF-432F-AA97-D854B2F4F397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8C8BB0B7-60D9-4080-9E13-6418B75F5CDF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DE28A810-0F6F-42FA-91F1-7B8AEB1A0EF5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84421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6450" y="275862"/>
            <a:ext cx="1054699" cy="49991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31F123D-99A1-42BA-8452-9D255B6519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57" y="276553"/>
            <a:ext cx="1324939" cy="458134"/>
          </a:xfrm>
          <a:prstGeom prst="rect">
            <a:avLst/>
          </a:prstGeom>
        </p:spPr>
      </p:pic>
      <p:grpSp>
        <p:nvGrpSpPr>
          <p:cNvPr id="9" name="Grupo 8">
            <a:extLst>
              <a:ext uri="{FF2B5EF4-FFF2-40B4-BE49-F238E27FC236}">
                <a16:creationId xmlns:a16="http://schemas.microsoft.com/office/drawing/2014/main" id="{7B5B56C5-15C8-4291-99FD-F00EA4FC4DEC}"/>
              </a:ext>
            </a:extLst>
          </p:cNvPr>
          <p:cNvGrpSpPr/>
          <p:nvPr userDrawn="1"/>
        </p:nvGrpSpPr>
        <p:grpSpPr>
          <a:xfrm>
            <a:off x="0" y="6809701"/>
            <a:ext cx="12192000" cy="48299"/>
            <a:chOff x="0" y="6809701"/>
            <a:chExt cx="12395474" cy="62528"/>
          </a:xfrm>
        </p:grpSpPr>
        <p:sp>
          <p:nvSpPr>
            <p:cNvPr id="13" name="Rectángulo 12"/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5" name="Rectángulo 14"/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CF078F02-4CB8-4A3A-81D8-06C3EAB70CB4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91992937-A7A6-4225-AAC8-70C882534C55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9B29B400-4E7D-4327-AFF6-99F5AA4947C0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155276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MS Reference Sans Serif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5887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5849" y="115167"/>
            <a:ext cx="1054699" cy="49991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C383F340-0354-4DBF-BB73-ACF29A63032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2" y="222903"/>
            <a:ext cx="1324939" cy="458134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FB13C14F-9B7E-4B98-A31A-191630A369B6}"/>
              </a:ext>
            </a:extLst>
          </p:cNvPr>
          <p:cNvGrpSpPr/>
          <p:nvPr userDrawn="1"/>
        </p:nvGrpSpPr>
        <p:grpSpPr>
          <a:xfrm>
            <a:off x="-13605" y="6797040"/>
            <a:ext cx="12192000" cy="53675"/>
            <a:chOff x="0" y="6809701"/>
            <a:chExt cx="12395474" cy="62528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F2658702-46E9-4269-9298-245DF4918BD7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E7519D60-A738-4B55-A788-FB05FFACED3F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A2B669DC-22DA-4508-BAAD-2AC808AB1918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827D4AF5-409B-4C02-91D1-B71F95A31198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EA3E4236-1586-44EE-B7A8-3626ECC0C6E2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146000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MS Reference Sans Serif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MS Reference Sans Serif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  <a:lvl2pPr>
              <a:defRPr>
                <a:latin typeface="MS Reference Sans Serif" panose="020B0604030504040204" pitchFamily="34" charset="0"/>
              </a:defRPr>
            </a:lvl2pPr>
            <a:lvl3pPr>
              <a:defRPr>
                <a:latin typeface="MS Reference Sans Serif" panose="020B0604030504040204" pitchFamily="34" charset="0"/>
              </a:defRPr>
            </a:lvl3pPr>
            <a:lvl4pPr>
              <a:defRPr>
                <a:latin typeface="MS Reference Sans Serif" panose="020B0604030504040204" pitchFamily="34" charset="0"/>
              </a:defRPr>
            </a:lvl4pPr>
            <a:lvl5pPr>
              <a:defRPr>
                <a:latin typeface="MS Reference Sans Serif" panose="020B060403050404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5050" y="366861"/>
            <a:ext cx="1054699" cy="49991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BFFBFB8A-8E98-4582-8669-D06C5C33A87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" y="230188"/>
            <a:ext cx="1324939" cy="458134"/>
          </a:xfrm>
          <a:prstGeom prst="rect">
            <a:avLst/>
          </a:prstGeom>
        </p:spPr>
      </p:pic>
      <p:grpSp>
        <p:nvGrpSpPr>
          <p:cNvPr id="20" name="Grupo 19">
            <a:extLst>
              <a:ext uri="{FF2B5EF4-FFF2-40B4-BE49-F238E27FC236}">
                <a16:creationId xmlns:a16="http://schemas.microsoft.com/office/drawing/2014/main" id="{102E4AFC-1700-418B-891A-CD5BDE4AFF9A}"/>
              </a:ext>
            </a:extLst>
          </p:cNvPr>
          <p:cNvGrpSpPr/>
          <p:nvPr userDrawn="1"/>
        </p:nvGrpSpPr>
        <p:grpSpPr>
          <a:xfrm>
            <a:off x="0" y="6789421"/>
            <a:ext cx="12192000" cy="68580"/>
            <a:chOff x="0" y="6809701"/>
            <a:chExt cx="12395474" cy="62528"/>
          </a:xfrm>
        </p:grpSpPr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E7B6A2F5-1DDB-47B6-88EF-3C49C7F3BC73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59803EBD-4531-4876-AD08-D11C0E079E85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6B6401A0-B672-4061-9107-179CFFB7E8D2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1623592A-9FF7-414E-943C-55EB3C0DB540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540A0DE0-FEC4-4F1E-872A-2849FF5092A0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409191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12366" y="365125"/>
            <a:ext cx="1054699" cy="49991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463D7C57-FE77-471F-A263-FB9131D4AD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" y="262541"/>
            <a:ext cx="1324939" cy="458134"/>
          </a:xfrm>
          <a:prstGeom prst="rect">
            <a:avLst/>
          </a:prstGeom>
        </p:spPr>
      </p:pic>
      <p:grpSp>
        <p:nvGrpSpPr>
          <p:cNvPr id="16" name="Grupo 15">
            <a:extLst>
              <a:ext uri="{FF2B5EF4-FFF2-40B4-BE49-F238E27FC236}">
                <a16:creationId xmlns:a16="http://schemas.microsoft.com/office/drawing/2014/main" id="{A9D47C42-24E5-471D-ADA4-F8BD3277B123}"/>
              </a:ext>
            </a:extLst>
          </p:cNvPr>
          <p:cNvGrpSpPr/>
          <p:nvPr userDrawn="1"/>
        </p:nvGrpSpPr>
        <p:grpSpPr>
          <a:xfrm>
            <a:off x="0" y="6844634"/>
            <a:ext cx="12192000" cy="45719"/>
            <a:chOff x="0" y="6809701"/>
            <a:chExt cx="12395474" cy="62528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BB4EEF9B-4A59-4209-A375-E9B404529B09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8" name="Rectángulo 17">
              <a:extLst>
                <a:ext uri="{FF2B5EF4-FFF2-40B4-BE49-F238E27FC236}">
                  <a16:creationId xmlns:a16="http://schemas.microsoft.com/office/drawing/2014/main" id="{0C2BCA55-072C-411D-9388-23FBE95E91B1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5FB14425-BFC5-4779-AD9A-35299D339A06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13CB2C25-7AD4-4254-A8ED-009B4DD249B6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98CA3328-EDAC-4C39-8F60-316EF25908F5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2778707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1186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MS Reference Sans Serif" panose="020B0604030504040204" pitchFamily="34" charset="0"/>
              </a:defRPr>
            </a:lvl1pPr>
            <a:lvl2pPr>
              <a:defRPr sz="2800">
                <a:latin typeface="MS Reference Sans Serif" panose="020B0604030504040204" pitchFamily="34" charset="0"/>
              </a:defRPr>
            </a:lvl2pPr>
            <a:lvl3pPr>
              <a:defRPr sz="2400">
                <a:latin typeface="MS Reference Sans Serif" panose="020B0604030504040204" pitchFamily="34" charset="0"/>
              </a:defRPr>
            </a:lvl3pPr>
            <a:lvl4pPr>
              <a:defRPr sz="2000">
                <a:latin typeface="MS Reference Sans Serif" panose="020B0604030504040204" pitchFamily="34" charset="0"/>
              </a:defRPr>
            </a:lvl4pPr>
            <a:lvl5pPr>
              <a:defRPr sz="2000">
                <a:latin typeface="MS Reference Sans Serif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MS Reference Sans Serif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53800" y="277391"/>
            <a:ext cx="1054699" cy="499915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820996E6-C4BA-4F23-A722-D86AE9F6A1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" y="228133"/>
            <a:ext cx="1324939" cy="458134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8046ADAB-D70B-406F-80E0-E0FA1EE13EC1}"/>
              </a:ext>
            </a:extLst>
          </p:cNvPr>
          <p:cNvGrpSpPr/>
          <p:nvPr userDrawn="1"/>
        </p:nvGrpSpPr>
        <p:grpSpPr>
          <a:xfrm>
            <a:off x="0" y="6787366"/>
            <a:ext cx="12192000" cy="68580"/>
            <a:chOff x="0" y="6809701"/>
            <a:chExt cx="12395474" cy="62528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AF879BA5-7E8B-4ACF-847A-9C853B4DCC1E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F15E5BF4-E9F9-476D-B89F-24AB1038FD7D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D1B8B9C4-C175-4151-8482-220B8095A825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3902B7EC-AE37-48EB-BD23-91392B023ABF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B0696914-355C-466F-B07C-0CB6426798E6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57789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MS Reference Sans Serif" panose="020B060403050404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MS Reference Sans Serif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MS Reference Sans Serif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37301" y="277391"/>
            <a:ext cx="1054699" cy="499915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06F1F007-CA04-4BDE-9B8C-E2D38AD662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" y="228133"/>
            <a:ext cx="1324939" cy="458134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9D063B8F-8555-4C40-900C-B0E9F601A072}"/>
              </a:ext>
            </a:extLst>
          </p:cNvPr>
          <p:cNvGrpSpPr/>
          <p:nvPr userDrawn="1"/>
        </p:nvGrpSpPr>
        <p:grpSpPr>
          <a:xfrm>
            <a:off x="0" y="6787366"/>
            <a:ext cx="12192000" cy="68580"/>
            <a:chOff x="0" y="6809701"/>
            <a:chExt cx="12395474" cy="62528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CF3F6C73-3A87-4365-AEC2-D35B22199F53}"/>
                </a:ext>
              </a:extLst>
            </p:cNvPr>
            <p:cNvSpPr/>
            <p:nvPr userDrawn="1"/>
          </p:nvSpPr>
          <p:spPr>
            <a:xfrm>
              <a:off x="0" y="6810149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037175D8-17B6-42DC-9FEF-F05F433D4C04}"/>
                </a:ext>
              </a:extLst>
            </p:cNvPr>
            <p:cNvSpPr/>
            <p:nvPr userDrawn="1"/>
          </p:nvSpPr>
          <p:spPr>
            <a:xfrm>
              <a:off x="2477729" y="6810148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727D9021-BDCD-40CD-9093-1A677BC98FC3}"/>
                </a:ext>
              </a:extLst>
            </p:cNvPr>
            <p:cNvSpPr/>
            <p:nvPr userDrawn="1"/>
          </p:nvSpPr>
          <p:spPr>
            <a:xfrm>
              <a:off x="4962287" y="6809701"/>
              <a:ext cx="2477729" cy="6118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2CEE79A5-FD85-4292-A8EE-ED510D9D7C17}"/>
                </a:ext>
              </a:extLst>
            </p:cNvPr>
            <p:cNvSpPr/>
            <p:nvPr userDrawn="1"/>
          </p:nvSpPr>
          <p:spPr>
            <a:xfrm>
              <a:off x="7433187" y="6811044"/>
              <a:ext cx="2477729" cy="6118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1C8F387D-3383-4414-924D-C33AF2E3C181}"/>
                </a:ext>
              </a:extLst>
            </p:cNvPr>
            <p:cNvSpPr/>
            <p:nvPr userDrawn="1"/>
          </p:nvSpPr>
          <p:spPr>
            <a:xfrm>
              <a:off x="9917745" y="6809701"/>
              <a:ext cx="2477729" cy="61185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</p:spTree>
    <p:extLst>
      <p:ext uri="{BB962C8B-B14F-4D97-AF65-F5344CB8AC3E}">
        <p14:creationId xmlns:p14="http://schemas.microsoft.com/office/powerpoint/2010/main" val="109069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EB235-4D81-4D25-9D92-264EE3019FC5}" type="datetimeFigureOut">
              <a:rPr lang="es-CR" smtClean="0"/>
              <a:t>20/1/2023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0907-E655-4C20-8B73-8407A3CFFA1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4363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08728" y="2170401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s-CR" dirty="0"/>
              <a:t>COMISIÓN PARA EL MANEJO INTEGRADO DE LOS ACUÍFEROS EN EL DISTRITO DE SARDINAL, CANTÓN CARRILLO, GUANACASTE</a:t>
            </a:r>
          </a:p>
          <a:p>
            <a:endParaRPr lang="es-CR" dirty="0"/>
          </a:p>
          <a:p>
            <a:r>
              <a:rPr lang="es-CR" dirty="0"/>
              <a:t>PROPUESTA DE PLAN DE TRABAJO 2023</a:t>
            </a:r>
          </a:p>
        </p:txBody>
      </p:sp>
    </p:spTree>
    <p:extLst>
      <p:ext uri="{BB962C8B-B14F-4D97-AF65-F5344CB8AC3E}">
        <p14:creationId xmlns:p14="http://schemas.microsoft.com/office/powerpoint/2010/main" val="286979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012013"/>
              </p:ext>
            </p:extLst>
          </p:nvPr>
        </p:nvGraphicFramePr>
        <p:xfrm>
          <a:off x="838200" y="839089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031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200" dirty="0"/>
              <a:t>Diagnóstico interno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CR" dirty="0"/>
              <a:t>Problemática de incendios Forestales.</a:t>
            </a:r>
          </a:p>
          <a:p>
            <a:r>
              <a:rPr lang="es-CR" dirty="0"/>
              <a:t>Aumento de construcciones legales e ilegales.</a:t>
            </a:r>
          </a:p>
          <a:p>
            <a:r>
              <a:rPr lang="es-CR" dirty="0"/>
              <a:t>Salinización de los acuíferos costeros. </a:t>
            </a:r>
          </a:p>
          <a:p>
            <a:r>
              <a:rPr lang="es-CR" dirty="0"/>
              <a:t>Sobreexplotación y demanda turística estacional.</a:t>
            </a:r>
          </a:p>
          <a:p>
            <a:endParaRPr lang="es-CR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R" dirty="0"/>
              <a:t>Poco vínculo de los actores en la zona.</a:t>
            </a:r>
          </a:p>
          <a:p>
            <a:r>
              <a:rPr lang="es-CR" dirty="0"/>
              <a:t>Desfogue de aguas residuales sin tratamiento.</a:t>
            </a:r>
          </a:p>
          <a:p>
            <a:r>
              <a:rPr lang="es-CR" dirty="0"/>
              <a:t>Alta densidad de tanques sépticos en la zona.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38209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R" sz="2400" dirty="0"/>
              <a:t>Atender mediante sensibilización, capacitación y prevención los incendios forestales, </a:t>
            </a:r>
          </a:p>
          <a:p>
            <a:r>
              <a:rPr lang="es-CR" sz="2400" dirty="0"/>
              <a:t>reforestación de las zonas de recarga, mejoramiento de las brigadas con inversión en capacitación y apoyo.</a:t>
            </a:r>
          </a:p>
          <a:p>
            <a:r>
              <a:rPr lang="es-CR" sz="2400" dirty="0"/>
              <a:t>Incentivar el pago de servicios ambientales en nacientes y zona de recarga del acuífero.</a:t>
            </a:r>
          </a:p>
          <a:p>
            <a:r>
              <a:rPr lang="es-CR" sz="2400" dirty="0"/>
              <a:t>Reducción de construcciones legales e ilegales mediante abordaje interinstitucional, mejoramiento de plan regulador.</a:t>
            </a:r>
          </a:p>
          <a:p>
            <a:r>
              <a:rPr lang="es-CR" sz="2400" dirty="0"/>
              <a:t>Políticas cantonales para mejoramiento de la planificación territorial.</a:t>
            </a:r>
          </a:p>
          <a:p>
            <a:r>
              <a:rPr lang="es-CR" sz="2400" dirty="0"/>
              <a:t>Evitar el aumento de la salinización mediante el control de la explotación.</a:t>
            </a:r>
          </a:p>
          <a:p>
            <a:endParaRPr lang="es-CR" sz="2400" dirty="0"/>
          </a:p>
          <a:p>
            <a:endParaRPr lang="es-CR" dirty="0"/>
          </a:p>
          <a:p>
            <a:endParaRPr lang="es-C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28782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MS Reference Sans Serif" panose="020B0604030504040204" pitchFamily="34" charset="0"/>
                <a:ea typeface="+mj-ea"/>
                <a:cs typeface="+mj-cs"/>
              </a:defRPr>
            </a:lvl1pPr>
          </a:lstStyle>
          <a:p>
            <a:r>
              <a:rPr lang="es-CR" sz="3200" dirty="0"/>
              <a:t>Soluciones al mediano y largo plazo</a:t>
            </a:r>
          </a:p>
        </p:txBody>
      </p:sp>
    </p:spTree>
    <p:extLst>
      <p:ext uri="{BB962C8B-B14F-4D97-AF65-F5344CB8AC3E}">
        <p14:creationId xmlns:p14="http://schemas.microsoft.com/office/powerpoint/2010/main" val="2136712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379913" y="847898"/>
            <a:ext cx="94765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dirty="0"/>
              <a:t>Tomar medidas para la demanda estacional.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dirty="0"/>
              <a:t>Compromisos comunales y sectoriales para el manejo sostenible.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dirty="0"/>
              <a:t>Proyecto de saneamiento.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R" sz="2400" dirty="0"/>
              <a:t>Participación de actores locales, organizar giras en conjunto interinstitucionales.</a:t>
            </a:r>
          </a:p>
          <a:p>
            <a:endParaRPr lang="es-CR" sz="2400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22021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600" dirty="0"/>
              <a:t>Plan Estratégico de Sardinal</a:t>
            </a:r>
          </a:p>
        </p:txBody>
      </p:sp>
      <p:graphicFrame>
        <p:nvGraphicFramePr>
          <p:cNvPr id="4" name="Diagrama 3"/>
          <p:cNvGraphicFramePr/>
          <p:nvPr/>
        </p:nvGraphicFramePr>
        <p:xfrm>
          <a:off x="838199" y="1833082"/>
          <a:ext cx="6072963" cy="3610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 de texto 3"/>
          <p:cNvSpPr txBox="1">
            <a:spLocks noChangeArrowheads="1"/>
          </p:cNvSpPr>
          <p:nvPr/>
        </p:nvSpPr>
        <p:spPr bwMode="auto">
          <a:xfrm>
            <a:off x="8223398" y="3210754"/>
            <a:ext cx="1622425" cy="612775"/>
          </a:xfrm>
          <a:prstGeom prst="rect">
            <a:avLst/>
          </a:prstGeom>
          <a:solidFill>
            <a:srgbClr val="FFC000"/>
          </a:solidFill>
          <a:ln w="12700">
            <a:solidFill>
              <a:srgbClr val="7F5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de conocimiento</a:t>
            </a:r>
            <a:endParaRPr kumimoji="0" lang="es-CR" altLang="es-C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uadro de texto 4"/>
          <p:cNvSpPr txBox="1">
            <a:spLocks noChangeArrowheads="1"/>
          </p:cNvSpPr>
          <p:nvPr/>
        </p:nvSpPr>
        <p:spPr bwMode="auto">
          <a:xfrm>
            <a:off x="9931548" y="3215517"/>
            <a:ext cx="1622425" cy="612775"/>
          </a:xfrm>
          <a:prstGeom prst="rect">
            <a:avLst/>
          </a:prstGeom>
          <a:gradFill rotWithShape="1">
            <a:gsLst>
              <a:gs pos="0">
                <a:srgbClr val="81B861"/>
              </a:gs>
              <a:gs pos="50000">
                <a:srgbClr val="6FB242"/>
              </a:gs>
              <a:gs pos="100000">
                <a:srgbClr val="61A235"/>
              </a:gs>
            </a:gsLst>
            <a:lin ang="5400000"/>
          </a:gradFill>
          <a:ln w="63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Sostenibilidad y buenas prácticas</a:t>
            </a:r>
            <a:endParaRPr kumimoji="0" lang="es-CR" altLang="es-C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uadro de texto 5"/>
          <p:cNvSpPr txBox="1">
            <a:spLocks noChangeArrowheads="1"/>
          </p:cNvSpPr>
          <p:nvPr/>
        </p:nvSpPr>
        <p:spPr bwMode="auto">
          <a:xfrm>
            <a:off x="9928373" y="3926717"/>
            <a:ext cx="1622425" cy="612775"/>
          </a:xfrm>
          <a:prstGeom prst="rect">
            <a:avLst/>
          </a:prstGeom>
          <a:gradFill rotWithShape="1">
            <a:gsLst>
              <a:gs pos="0">
                <a:srgbClr val="F18C55"/>
              </a:gs>
              <a:gs pos="50000">
                <a:srgbClr val="F67B28"/>
              </a:gs>
              <a:gs pos="100000">
                <a:srgbClr val="E56B17"/>
              </a:gs>
            </a:gsLst>
            <a:lin ang="5400000"/>
          </a:gradFill>
          <a:ln w="6350">
            <a:solidFill>
              <a:srgbClr val="ED7D3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Educación y sensibilización</a:t>
            </a:r>
            <a:endParaRPr kumimoji="0" lang="es-CR" altLang="es-C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Cuadro de texto 6"/>
          <p:cNvSpPr txBox="1">
            <a:spLocks noChangeArrowheads="1"/>
          </p:cNvSpPr>
          <p:nvPr/>
        </p:nvSpPr>
        <p:spPr bwMode="auto">
          <a:xfrm>
            <a:off x="8232923" y="3917192"/>
            <a:ext cx="1622425" cy="612775"/>
          </a:xfrm>
          <a:prstGeom prst="rect">
            <a:avLst/>
          </a:prstGeom>
          <a:gradFill rotWithShape="1">
            <a:gsLst>
              <a:gs pos="0">
                <a:srgbClr val="71A6DB"/>
              </a:gs>
              <a:gs pos="50000">
                <a:srgbClr val="559BDB"/>
              </a:gs>
              <a:gs pos="100000">
                <a:srgbClr val="438AC9"/>
              </a:gs>
            </a:gsLst>
            <a:lin ang="5400000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Fortalecimiento y capacitación</a:t>
            </a:r>
            <a:endParaRPr kumimoji="0" lang="es-CR" altLang="es-CR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7846828" y="2073472"/>
            <a:ext cx="315787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Ejes estratégicos:</a:t>
            </a:r>
            <a:r>
              <a:rPr kumimoji="0" lang="es-CR" altLang="es-C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CR" altLang="es-C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altLang="es-C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51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1255" y="2905125"/>
            <a:ext cx="10515600" cy="1325563"/>
          </a:xfrm>
        </p:spPr>
        <p:txBody>
          <a:bodyPr>
            <a:normAutofit/>
          </a:bodyPr>
          <a:lstStyle/>
          <a:p>
            <a:r>
              <a:rPr lang="es-CR" sz="3600" dirty="0"/>
              <a:t>Acciones propuestas</a:t>
            </a:r>
            <a:br>
              <a:rPr lang="es-CR" sz="3600" dirty="0"/>
            </a:br>
            <a:r>
              <a:rPr lang="es-CR" sz="3600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439557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71284" y="51734"/>
            <a:ext cx="2297854" cy="913780"/>
            <a:chOff x="998006" y="2784856"/>
            <a:chExt cx="2297854" cy="913780"/>
          </a:xfrm>
        </p:grpSpPr>
        <p:sp>
          <p:nvSpPr>
            <p:cNvPr id="15" name="Rectángulo redondeado 14"/>
            <p:cNvSpPr/>
            <p:nvPr/>
          </p:nvSpPr>
          <p:spPr>
            <a:xfrm>
              <a:off x="998006" y="2784856"/>
              <a:ext cx="2297854" cy="91378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CuadroTexto 15"/>
            <p:cNvSpPr txBox="1"/>
            <p:nvPr/>
          </p:nvSpPr>
          <p:spPr>
            <a:xfrm>
              <a:off x="1024770" y="2811620"/>
              <a:ext cx="2244326" cy="8602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/>
                <a:t>PLAN OPERATIVO</a:t>
              </a:r>
            </a:p>
          </p:txBody>
        </p:sp>
      </p:grp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189219"/>
              </p:ext>
            </p:extLst>
          </p:nvPr>
        </p:nvGraphicFramePr>
        <p:xfrm>
          <a:off x="98048" y="1117873"/>
          <a:ext cx="11827253" cy="63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879">
                  <a:extLst>
                    <a:ext uri="{9D8B030D-6E8A-4147-A177-3AD203B41FA5}">
                      <a16:colId xmlns:a16="http://schemas.microsoft.com/office/drawing/2014/main" val="3534256065"/>
                    </a:ext>
                  </a:extLst>
                </a:gridCol>
                <a:gridCol w="6330373">
                  <a:extLst>
                    <a:ext uri="{9D8B030D-6E8A-4147-A177-3AD203B41FA5}">
                      <a16:colId xmlns:a16="http://schemas.microsoft.com/office/drawing/2014/main" val="1845492954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1988590336"/>
                    </a:ext>
                  </a:extLst>
                </a:gridCol>
                <a:gridCol w="1917701">
                  <a:extLst>
                    <a:ext uri="{9D8B030D-6E8A-4147-A177-3AD203B41FA5}">
                      <a16:colId xmlns:a16="http://schemas.microsoft.com/office/drawing/2014/main" val="3261783295"/>
                    </a:ext>
                  </a:extLst>
                </a:gridCol>
              </a:tblGrid>
              <a:tr h="599321">
                <a:tc>
                  <a:txBody>
                    <a:bodyPr/>
                    <a:lstStyle/>
                    <a:p>
                      <a:r>
                        <a:rPr lang="es-CR" dirty="0"/>
                        <a:t>EJE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ACCIÓN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RESPONSABLE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PLAZO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726122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r>
                        <a:rPr lang="es-CR" dirty="0"/>
                        <a:t>Fortalecimiento de capacidades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Seguir fomentando</a:t>
                      </a:r>
                      <a:r>
                        <a:rPr lang="es-CR" baseline="0" dirty="0"/>
                        <a:t> la participación de otras instituciones y actores claves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CONTINUO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61496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r>
                        <a:rPr lang="es-CR" dirty="0"/>
                        <a:t>Desarrollo de conocimiento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baseline="0" dirty="0"/>
                        <a:t>Incentivar pagos de servicios ambientales en cuerpos de agua y zonas de recarga, alianzas entre cámara de ganaderos, AYA y FONAFIFO.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CÁMARA DE GANADEROS, AYA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MARZO,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225258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r>
                        <a:rPr lang="es-CR" dirty="0"/>
                        <a:t>Desarrollo de conocimiento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b="0" dirty="0"/>
                        <a:t>Construir un proyecto robusto con estrategias de conocimiento a nivel de investigación en protección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SENARA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CONTINUO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9115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r>
                        <a:rPr lang="es-CR" dirty="0"/>
                        <a:t>Educación y sensibilización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Organización de giras en conjunto interinstitucional e intersectorial, coordinación</a:t>
                      </a:r>
                      <a:r>
                        <a:rPr lang="es-CR" baseline="0" dirty="0"/>
                        <a:t> de talleres de sensibilización y concientización de la problemática del agua.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MINISTERIO DE SALUD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JUNIO,</a:t>
                      </a:r>
                      <a:r>
                        <a:rPr lang="es-CR" baseline="0" dirty="0"/>
                        <a:t> 2023</a:t>
                      </a:r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187311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r>
                        <a:rPr lang="es-CR" dirty="0"/>
                        <a:t>Fortalecimiento y participación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b="0" dirty="0"/>
                        <a:t>Construir el mecanismo de atención temprana y resolución alterna de conflictos.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AYA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JUNIO,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52871"/>
                  </a:ext>
                </a:extLst>
              </a:tr>
              <a:tr h="599321">
                <a:tc>
                  <a:txBody>
                    <a:bodyPr/>
                    <a:lstStyle/>
                    <a:p>
                      <a:r>
                        <a:rPr lang="es-CR" dirty="0"/>
                        <a:t>Desarrollo de conocimiento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Incentivar la reforestación de zonas de recarga para la prevención de incendios forestales. Apoyar y capacitar a las brigadas forestales.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CÁMARA DE GANADEROS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JUNIO,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806136"/>
                  </a:ext>
                </a:extLst>
              </a:tr>
              <a:tr h="5993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Fortalecimiento y participación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b="0" dirty="0"/>
                        <a:t>Incentivar un plan regulador Cantonal y políticas para mejorar la planificación territorial.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MUNICIPALIDAD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53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512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71284" y="51734"/>
            <a:ext cx="2297854" cy="913780"/>
            <a:chOff x="998006" y="2784856"/>
            <a:chExt cx="2297854" cy="913780"/>
          </a:xfrm>
        </p:grpSpPr>
        <p:sp>
          <p:nvSpPr>
            <p:cNvPr id="15" name="Rectángulo redondeado 14"/>
            <p:cNvSpPr/>
            <p:nvPr/>
          </p:nvSpPr>
          <p:spPr>
            <a:xfrm>
              <a:off x="998006" y="2784856"/>
              <a:ext cx="2297854" cy="91378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CuadroTexto 15"/>
            <p:cNvSpPr txBox="1"/>
            <p:nvPr/>
          </p:nvSpPr>
          <p:spPr>
            <a:xfrm>
              <a:off x="1024770" y="2811620"/>
              <a:ext cx="2244326" cy="8602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35560" rIns="53340" bIns="3556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kern="1200" dirty="0"/>
                <a:t>PLAN OPERATIVO</a:t>
              </a:r>
            </a:p>
          </p:txBody>
        </p:sp>
      </p:grp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177647"/>
              </p:ext>
            </p:extLst>
          </p:nvPr>
        </p:nvGraphicFramePr>
        <p:xfrm>
          <a:off x="98048" y="1117873"/>
          <a:ext cx="11827253" cy="5960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497">
                  <a:extLst>
                    <a:ext uri="{9D8B030D-6E8A-4147-A177-3AD203B41FA5}">
                      <a16:colId xmlns:a16="http://schemas.microsoft.com/office/drawing/2014/main" val="3534256065"/>
                    </a:ext>
                  </a:extLst>
                </a:gridCol>
                <a:gridCol w="6579755">
                  <a:extLst>
                    <a:ext uri="{9D8B030D-6E8A-4147-A177-3AD203B41FA5}">
                      <a16:colId xmlns:a16="http://schemas.microsoft.com/office/drawing/2014/main" val="1845492954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1988590336"/>
                    </a:ext>
                  </a:extLst>
                </a:gridCol>
                <a:gridCol w="1917701">
                  <a:extLst>
                    <a:ext uri="{9D8B030D-6E8A-4147-A177-3AD203B41FA5}">
                      <a16:colId xmlns:a16="http://schemas.microsoft.com/office/drawing/2014/main" val="3261783295"/>
                    </a:ext>
                  </a:extLst>
                </a:gridCol>
              </a:tblGrid>
              <a:tr h="599321">
                <a:tc>
                  <a:txBody>
                    <a:bodyPr/>
                    <a:lstStyle/>
                    <a:p>
                      <a:r>
                        <a:rPr lang="es-CR" dirty="0"/>
                        <a:t>EJE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ACCIÓN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RESPONSABLE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PLAZO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726122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Educación y sensibilización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Buscar</a:t>
                      </a:r>
                      <a:r>
                        <a:rPr lang="es-CR" baseline="0" dirty="0"/>
                        <a:t> sistemas de comunicación hacia las comunidades y público meta.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DA, TURISMO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JUNIO,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061496"/>
                  </a:ext>
                </a:extLst>
              </a:tr>
              <a:tr h="7766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Educación y sensibilización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baseline="0" dirty="0"/>
                        <a:t>Proyecto Vigilantes del agua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AYA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JUNIO,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225258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R" dirty="0"/>
                        <a:t>Educación y sensibilización</a:t>
                      </a:r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b="0" dirty="0"/>
                        <a:t>Incentivar la participación de actores locales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ASADAS, UNA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/>
                        <a:t>MARZO,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9115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187311"/>
                  </a:ext>
                </a:extLst>
              </a:tr>
              <a:tr h="709693">
                <a:tc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952871"/>
                  </a:ext>
                </a:extLst>
              </a:tr>
              <a:tr h="599321">
                <a:tc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806136"/>
                  </a:ext>
                </a:extLst>
              </a:tr>
              <a:tr h="599321">
                <a:tc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53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4041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460</TotalTime>
  <Words>537</Words>
  <Application>Microsoft Office PowerPoint</Application>
  <PresentationFormat>Panorámica</PresentationFormat>
  <Paragraphs>91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MS Reference Sans Serif</vt:lpstr>
      <vt:lpstr>Tema de Office</vt:lpstr>
      <vt:lpstr>Presentación de PowerPoint</vt:lpstr>
      <vt:lpstr>Presentación de PowerPoint</vt:lpstr>
      <vt:lpstr>Diagnóstico interno</vt:lpstr>
      <vt:lpstr>Presentación de PowerPoint</vt:lpstr>
      <vt:lpstr>Presentación de PowerPoint</vt:lpstr>
      <vt:lpstr>Plan Estratégico de Sardinal</vt:lpstr>
      <vt:lpstr>Acciones propuestas 2023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Leo</cp:lastModifiedBy>
  <cp:revision>40</cp:revision>
  <dcterms:created xsi:type="dcterms:W3CDTF">2018-02-23T20:08:47Z</dcterms:created>
  <dcterms:modified xsi:type="dcterms:W3CDTF">2023-01-20T14:32:11Z</dcterms:modified>
</cp:coreProperties>
</file>