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74" r:id="rId4"/>
    <p:sldId id="271" r:id="rId5"/>
    <p:sldId id="275" r:id="rId6"/>
    <p:sldId id="27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99CC"/>
    <a:srgbClr val="0000CC"/>
    <a:srgbClr val="008000"/>
    <a:srgbClr val="CC00FF"/>
    <a:srgbClr val="35737B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72375-8D00-4A91-8FC0-69C171FEF416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F38D-4BC3-49AB-B3C9-50BD7FFDEF1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766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06879"/>
            <a:ext cx="9144000" cy="18030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215264"/>
            <a:ext cx="3639185" cy="12477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965" y="23813"/>
            <a:ext cx="2247900" cy="15811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5257800"/>
            <a:ext cx="9784080" cy="133318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771AF5F-858D-43E0-B399-35A4F239ED9A}"/>
              </a:ext>
            </a:extLst>
          </p:cNvPr>
          <p:cNvSpPr/>
          <p:nvPr userDrawn="1"/>
        </p:nvSpPr>
        <p:spPr>
          <a:xfrm>
            <a:off x="747251" y="116375"/>
            <a:ext cx="776749" cy="478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712C938-DB3A-4714-823E-F3646ACD7F12}"/>
              </a:ext>
            </a:extLst>
          </p:cNvPr>
          <p:cNvSpPr/>
          <p:nvPr userDrawn="1"/>
        </p:nvSpPr>
        <p:spPr>
          <a:xfrm>
            <a:off x="1524000" y="116374"/>
            <a:ext cx="776749" cy="4785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8D34B7-FF4D-48FC-987E-208D75FDAE2F}"/>
              </a:ext>
            </a:extLst>
          </p:cNvPr>
          <p:cNvSpPr/>
          <p:nvPr userDrawn="1"/>
        </p:nvSpPr>
        <p:spPr>
          <a:xfrm>
            <a:off x="2300749" y="116535"/>
            <a:ext cx="776749" cy="47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92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140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570479"/>
            <a:ext cx="10515600" cy="360648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 9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124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209039"/>
            <a:ext cx="2628900" cy="4967924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209039"/>
            <a:ext cx="7734300" cy="496792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 9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99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7207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46985"/>
            <a:ext cx="10515600" cy="2959735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1339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 9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833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93209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560319"/>
            <a:ext cx="5181600" cy="361664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2560319"/>
            <a:ext cx="5181600" cy="3616644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6626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294" y="1155880"/>
            <a:ext cx="10515600" cy="1205437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37957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203485"/>
            <a:ext cx="5157787" cy="2986177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23430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203485"/>
            <a:ext cx="5183188" cy="298617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Rectángulo 12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2325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287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ángulo 8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409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Rectángulo 7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44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290320"/>
            <a:ext cx="3932237" cy="7670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1290320"/>
            <a:ext cx="6172200" cy="45707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130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320800"/>
            <a:ext cx="3932237" cy="7366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320800"/>
            <a:ext cx="6172200" cy="4540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" y="205105"/>
            <a:ext cx="2491105" cy="7776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8" y="50368"/>
            <a:ext cx="1432966" cy="1016839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810149"/>
            <a:ext cx="2477729" cy="611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Rectángulo 10"/>
          <p:cNvSpPr/>
          <p:nvPr userDrawn="1"/>
        </p:nvSpPr>
        <p:spPr>
          <a:xfrm>
            <a:off x="2477729" y="6810148"/>
            <a:ext cx="2477729" cy="6118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F078F02-4CB8-4A3A-81D8-06C3EAB70CB4}"/>
              </a:ext>
            </a:extLst>
          </p:cNvPr>
          <p:cNvSpPr/>
          <p:nvPr userDrawn="1"/>
        </p:nvSpPr>
        <p:spPr>
          <a:xfrm>
            <a:off x="4962287" y="6809701"/>
            <a:ext cx="2477729" cy="611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24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149F-782B-4D8B-B62E-35B0E1585AA5}" type="datetimeFigureOut">
              <a:rPr lang="es-CR" smtClean="0"/>
              <a:t>10/10/2019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2CE5-07F6-4EBA-AC7F-1D8FBC30ED4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4966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136227"/>
            <a:ext cx="12192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CR" sz="4400" b="1" dirty="0">
                <a:latin typeface="Bodoni MT Black" panose="02070A03080606020203" pitchFamily="18" charset="0"/>
              </a:rPr>
              <a:t>El agua en el sector agropecuario y el vínculo con la salud pública</a:t>
            </a:r>
            <a:endParaRPr lang="es-MX" sz="40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4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71074"/>
            <a:ext cx="6006663" cy="44935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Plaguicidas:</a:t>
            </a:r>
            <a:r>
              <a:rPr lang="es-MX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trabajadores agrícolas están sometidos a especiales riesgos asociados a la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1.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Inhalación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y 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2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s-MX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Contacto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 través de la piel durante la preparación y aplicación de </a:t>
            </a:r>
            <a:r>
              <a:rPr lang="es-MX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plaguicidas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a los cultivos</a:t>
            </a:r>
            <a:r>
              <a:rPr lang="es-MX" sz="23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  <a:r>
              <a:rPr lang="es-MX" sz="23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No obstante, para la mayoría de la población, un vehículo importante es la</a:t>
            </a:r>
            <a:r>
              <a:rPr lang="es-MX" sz="2300" b="1" dirty="0">
                <a:solidFill>
                  <a:srgbClr val="CC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3.</a:t>
            </a:r>
            <a:r>
              <a:rPr lang="es-MX" sz="2300" b="1" dirty="0" smtClean="0">
                <a:solidFill>
                  <a:srgbClr val="CC00FF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Ingestión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alimentos contaminados por plaguicidas y consumo directo de agua contaminada con plaguicidas</a:t>
            </a:r>
            <a:r>
              <a:rPr lang="es-MX" sz="23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Aplicación desmedida de fertilizantes:</a:t>
            </a:r>
            <a:r>
              <a:rPr lang="es-MX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Lixiviación del nitrato y otros elementos hacia las aguas subterráneas y superficiales</a:t>
            </a:r>
            <a:endParaRPr lang="es-MX" sz="2300" b="1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5339" y="1153749"/>
            <a:ext cx="6006661" cy="32778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Granjas/parcelas de engorde: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Contaminación del agua superficial con numerosos agentes patógenos (hongos, bacterias, virus, otros), lo que da lugar a problemas crónicos de salud pública y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contaminación por metales contenidos en la orina y las heces.</a:t>
            </a:r>
          </a:p>
          <a:p>
            <a:pPr algn="just"/>
            <a:r>
              <a:rPr lang="es-MX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Labranza</a:t>
            </a:r>
            <a:r>
              <a:rPr lang="es-MX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sedimentos transportan fósforos y plaguicidas adsorbidos a las partículas de los sedimentos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25091" y="0"/>
            <a:ext cx="676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potenciales de contaminación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1209" y="6193499"/>
            <a:ext cx="334089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01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71074"/>
            <a:ext cx="6006663" cy="3631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Contaminación </a:t>
            </a:r>
            <a:r>
              <a:rPr lang="es-MX" sz="23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del abastecimiento de agua</a:t>
            </a:r>
            <a:r>
              <a:rPr lang="es-MX" sz="23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sobre todo por plaguicidas y fertilizantes</a:t>
            </a:r>
          </a:p>
          <a:p>
            <a:pPr algn="just"/>
            <a:r>
              <a:rPr lang="es-MX" sz="2300" b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Contaminación de los cultivos alimenticios</a:t>
            </a:r>
            <a:r>
              <a:rPr lang="es-MX" sz="23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con productos químicos </a:t>
            </a:r>
            <a:r>
              <a:rPr lang="es-MX" sz="23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tóxicos</a:t>
            </a:r>
          </a:p>
          <a:p>
            <a:pPr algn="just"/>
            <a:r>
              <a:rPr lang="es-MX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Contaminación </a:t>
            </a:r>
            <a:r>
              <a:rPr lang="es-MX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macro y micro biológica </a:t>
            </a:r>
            <a:r>
              <a:rPr lang="es-MX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de los cultivos alimentarios</a:t>
            </a:r>
            <a:r>
              <a:rPr lang="es-MX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como consecuencia del uso de agua contaminada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por desechos humanos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y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escorrentía procedente de las zonas de pastoreo y corrales de engorde. </a:t>
            </a:r>
          </a:p>
          <a:p>
            <a:pPr algn="just"/>
            <a:endParaRPr lang="es-MX" sz="2300" b="1" dirty="0">
              <a:solidFill>
                <a:srgbClr val="CC00FF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5339" y="1371074"/>
            <a:ext cx="6006661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Estos efectos están asociados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tanto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 la utilización del agua contaminada para regadío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como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 la contaminación directa de los alimentos al lavar las hortalizas y otros productos, antes de la venta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, en aguas contaminadas</a:t>
            </a:r>
            <a:endParaRPr lang="es-MX" sz="2300" b="1" dirty="0">
              <a:solidFill>
                <a:srgbClr val="0000CC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25091" y="0"/>
            <a:ext cx="6764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pueden presentar y afectar la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 humana</a:t>
            </a:r>
            <a:endParaRPr lang="es-C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449" y="6178259"/>
            <a:ext cx="3340898" cy="8413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021" y="3109528"/>
            <a:ext cx="2696245" cy="23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71074"/>
            <a:ext cx="6006663" cy="36317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insalubridad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del agua y de los alimentos produce muchos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los problemas actuales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en la salud y en la salud pública los cuales no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son nuevos. </a:t>
            </a:r>
            <a:endParaRPr lang="es-MX" sz="2300" b="1" dirty="0" smtClean="0">
              <a:solidFill>
                <a:srgbClr val="0000CC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Existen esfuerzos por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aumentar la salubridad del suministro de alimentos, </a:t>
            </a:r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existencia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enfermedades de transmisión </a:t>
            </a:r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alimentaria y de agua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sigue siendo un problema de salud significativo </a:t>
            </a:r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tanto en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países desarrollados como en los países en desarrollo.</a:t>
            </a:r>
            <a:endParaRPr lang="es-MX" sz="2300" b="1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5339" y="1262959"/>
            <a:ext cx="6006661" cy="40164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Más de 200 enfermedades conocidas se transmiten a través de los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alimentos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debido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a,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en la mayoría de los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casos;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a la ingesta de agua o alimentos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contaminados</a:t>
            </a:r>
          </a:p>
          <a:p>
            <a:pPr algn="just"/>
            <a:endParaRPr lang="es-MX" sz="2300" b="1" dirty="0">
              <a:solidFill>
                <a:srgbClr val="0000CC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</a:t>
            </a:r>
            <a:r>
              <a:rPr lang="es-MX" sz="2000" b="1" i="1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regeneración y reutilización de aguas recicladas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en agricultura </a:t>
            </a:r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requieren una </a:t>
            </a:r>
            <a:r>
              <a:rPr lang="es-MX" sz="2000" b="1" i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justificación económica</a:t>
            </a:r>
            <a:r>
              <a:rPr lang="es-MX" sz="20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deben ser </a:t>
            </a:r>
            <a:r>
              <a:rPr lang="es-MX" sz="2000" b="1" i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costo-eficaces</a:t>
            </a:r>
            <a:r>
              <a:rPr lang="es-MX" sz="20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y </a:t>
            </a:r>
            <a:r>
              <a:rPr lang="es-MX" sz="2000" b="1" i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financieramente viables </a:t>
            </a:r>
            <a:endParaRPr lang="es-CR" sz="2000" b="1" i="1" u="sng" dirty="0">
              <a:solidFill>
                <a:srgbClr val="0000CC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La </a:t>
            </a:r>
            <a:r>
              <a:rPr lang="es-MX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reutilización de aguas residuales tratadas permite intercambiar agua dulce para nuevos </a:t>
            </a:r>
            <a:r>
              <a:rPr lang="es-MX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fines (nuevos beneficios)</a:t>
            </a:r>
            <a:r>
              <a:rPr lang="es-MX" sz="2000" b="1" dirty="0" smtClean="0">
                <a:latin typeface="Arial Narrow" panose="020B0606020202030204" pitchFamily="34" charset="0"/>
              </a:rPr>
              <a:t>: </a:t>
            </a:r>
            <a:r>
              <a:rPr lang="es-MX" sz="2000" b="1" dirty="0">
                <a:solidFill>
                  <a:srgbClr val="0099CC"/>
                </a:solidFill>
                <a:latin typeface="Arial Narrow" panose="020B0606020202030204" pitchFamily="34" charset="0"/>
              </a:rPr>
              <a:t>municipales, industriales, expansión de la agricultura de regadío o para diversos fines ambientales</a:t>
            </a:r>
            <a:endParaRPr lang="es-MX" sz="2400" b="1" dirty="0">
              <a:solidFill>
                <a:srgbClr val="0099CC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20533" y="0"/>
            <a:ext cx="6265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inocuidad de los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alimentos es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una importante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cuestión de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salud pública</a:t>
            </a:r>
            <a:endParaRPr lang="es-C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449" y="6178259"/>
            <a:ext cx="334089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2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1" y="0"/>
            <a:ext cx="676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agua 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los recursos en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agrícolas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A6CE24B-2DB7-4230-8721-7B4FA9146CFC}"/>
              </a:ext>
            </a:extLst>
          </p:cNvPr>
          <p:cNvGrpSpPr/>
          <p:nvPr/>
        </p:nvGrpSpPr>
        <p:grpSpPr>
          <a:xfrm>
            <a:off x="85060" y="1515249"/>
            <a:ext cx="7126371" cy="3902150"/>
            <a:chOff x="650410" y="385180"/>
            <a:chExt cx="11157529" cy="627611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89CC8C-F926-4DA3-A1DA-F387B43B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410" y="385180"/>
              <a:ext cx="11157529" cy="627611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FBB7A58-292E-4A9A-8A75-EE7E7030BDD2}"/>
                </a:ext>
              </a:extLst>
            </p:cNvPr>
            <p:cNvSpPr txBox="1"/>
            <p:nvPr/>
          </p:nvSpPr>
          <p:spPr>
            <a:xfrm>
              <a:off x="4693109" y="1655292"/>
              <a:ext cx="1402890" cy="961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Prácticas culturales</a:t>
              </a:r>
              <a:endParaRPr lang="es-C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8FA1C0F-D039-4256-B41E-3B80935C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72" y="1478035"/>
            <a:ext cx="4235895" cy="23826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A343A9-FFD4-4DA4-AD6E-F04D1D74E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544" y="2863028"/>
            <a:ext cx="273547" cy="2317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11431" y="3897940"/>
            <a:ext cx="472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si el agua es el transporte perfecto para los diferentes tipos de contaminación ¿Porqué no se utiliza solamente lo que se necesita?</a:t>
            </a:r>
            <a:endParaRPr lang="en-US" sz="23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28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FE1F24-829E-4EDD-A4C8-4EF92CBB3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2" r="13375" b="7368"/>
          <a:stretch/>
        </p:blipFill>
        <p:spPr>
          <a:xfrm>
            <a:off x="0" y="1440711"/>
            <a:ext cx="5128822" cy="397657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9EF211-C9F2-440D-B031-98C7B1460C84}"/>
              </a:ext>
            </a:extLst>
          </p:cNvPr>
          <p:cNvSpPr txBox="1"/>
          <p:nvPr/>
        </p:nvSpPr>
        <p:spPr>
          <a:xfrm>
            <a:off x="3325091" y="0"/>
            <a:ext cx="676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agua en actividades agropecuarias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35872C9-D67E-4749-AAA5-DC4536FF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39" y="1440711"/>
            <a:ext cx="5190262" cy="28037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28822" y="4368800"/>
            <a:ext cx="694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puedes cambiar con éxito lo que no mides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9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25091" y="0"/>
            <a:ext cx="676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 del agua en la actividad agropecuaria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492ABB-4312-4812-87BC-64148F70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681"/>
            <a:ext cx="6096528" cy="40272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6E4199-973D-4DC3-9CF5-A455BD07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866" y="1531088"/>
            <a:ext cx="5554661" cy="38951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6000" y="1299681"/>
            <a:ext cx="2540000" cy="36933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Debes de conocer la actividad que realizas por medio de las medidas de los procesos para utilizar los recursos de manera eficiente</a:t>
            </a:r>
            <a:endParaRPr lang="en-US" sz="2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9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2217" y="4682798"/>
            <a:ext cx="6006663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CR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El </a:t>
            </a:r>
            <a:r>
              <a:rPr lang="es-CR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área sembrada en actividades agropecuarias representa el 35,55% de la superficie nacional.</a:t>
            </a:r>
            <a:endParaRPr lang="es-CR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29867" y="1217186"/>
            <a:ext cx="6062133" cy="1508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CR" sz="2300" b="1" i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Costa </a:t>
            </a:r>
            <a:r>
              <a:rPr lang="es-CR" sz="2300" b="1" i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Rica sigue siendo un exportador neto de productos agroalimentarios con una balanza comercial positiva de dos a uno</a:t>
            </a:r>
            <a:r>
              <a:rPr lang="es-CR" sz="23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; </a:t>
            </a:r>
            <a:r>
              <a:rPr lang="es-CR" sz="2300" b="1" i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por cada dólar importado se exportaron dos dólares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891718" y="0"/>
            <a:ext cx="489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del Sector Agropecuario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268" y="2725291"/>
            <a:ext cx="5655732" cy="27758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3062" y="1350910"/>
            <a:ext cx="5931384" cy="333188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2217" y="6027003"/>
            <a:ext cx="292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de Desarrollo Agropecuario y Rural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39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887900" y="1200329"/>
            <a:ext cx="2899675" cy="39857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Durante el período 2014-2017 el </a:t>
            </a:r>
            <a:r>
              <a:rPr lang="es-MX" sz="2300" b="1" i="1" u="sng" dirty="0" smtClean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Sector Agropecuario ocupó el segundo lugar como generador de empleo</a:t>
            </a:r>
            <a:r>
              <a:rPr lang="es-MX" sz="23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s-MX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con una participación de un 12,0% dentro del total de la población ocupada, </a:t>
            </a:r>
            <a:r>
              <a:rPr lang="es-MX" sz="2300" b="1" dirty="0" smtClean="0">
                <a:solidFill>
                  <a:srgbClr val="0099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empleando en promedio 245581 personas.</a:t>
            </a:r>
            <a:endParaRPr lang="es-CR" sz="2300" b="1" dirty="0">
              <a:solidFill>
                <a:srgbClr val="0099C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91718" y="0"/>
            <a:ext cx="489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del Sector Agropecuario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329"/>
            <a:ext cx="4887900" cy="42742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575" y="1890244"/>
            <a:ext cx="4404425" cy="358430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951075" y="1490133"/>
            <a:ext cx="42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Distribución de las fincas agropecuarias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12217" y="6027003"/>
            <a:ext cx="292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de Desarrollo Agropecuario y Rural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48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71074"/>
            <a:ext cx="6006663" cy="39395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CR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El principal </a:t>
            </a:r>
            <a:r>
              <a:rPr lang="es-CR" sz="25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reto es </a:t>
            </a:r>
            <a:r>
              <a:rPr lang="es-CR" sz="2500" b="1" dirty="0">
                <a:solidFill>
                  <a:srgbClr val="0099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lograr </a:t>
            </a:r>
            <a:r>
              <a:rPr lang="es-CR" sz="2500" b="1" dirty="0" smtClean="0">
                <a:solidFill>
                  <a:srgbClr val="0099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aumentos significativos </a:t>
            </a:r>
            <a:r>
              <a:rPr lang="es-CR" sz="2500" b="1" dirty="0">
                <a:solidFill>
                  <a:srgbClr val="0099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en la productividad</a:t>
            </a:r>
            <a:r>
              <a:rPr lang="es-CR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s-CR" sz="25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generación de valor agregado</a:t>
            </a:r>
            <a:r>
              <a:rPr lang="es-CR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 y </a:t>
            </a:r>
            <a:r>
              <a:rPr lang="es-CR" sz="25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márgenes de comercialización, en </a:t>
            </a:r>
            <a:r>
              <a:rPr lang="es-CR" sz="25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mayoría </a:t>
            </a:r>
            <a:r>
              <a:rPr lang="es-CR" sz="25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las cadenas agroalimentarias</a:t>
            </a:r>
            <a:r>
              <a:rPr lang="es-CR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, utilizando </a:t>
            </a:r>
            <a:r>
              <a:rPr lang="es-CR" sz="25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la misma </a:t>
            </a:r>
            <a:r>
              <a:rPr lang="es-CR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cantidad de tierras, haciendo </a:t>
            </a:r>
            <a:r>
              <a:rPr lang="es-MX" sz="2500" b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haciendo uso más eficiente de los recursos, </a:t>
            </a:r>
            <a:r>
              <a:rPr lang="es-MX" sz="2500" b="1" u="sng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especialmente del suelo y el agua</a:t>
            </a:r>
            <a:r>
              <a:rPr lang="es-MX" sz="2500" b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y ejecutando procesos productivos con responsabilidad social y ambiental</a:t>
            </a:r>
            <a:endParaRPr lang="es-CR" sz="25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27421" y="1200329"/>
            <a:ext cx="5841126" cy="4154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Necesidades 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prioritarias de los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productores para 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la agricultura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de 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consumo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interno: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         1. </a:t>
            </a:r>
            <a:r>
              <a:rPr lang="es-CR" sz="2400" b="1" u="sng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investigación </a:t>
            </a:r>
            <a:r>
              <a:rPr lang="es-CR" sz="2400" b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para la adaptación y mitigación de los </a:t>
            </a:r>
            <a:r>
              <a:rPr lang="es-CR" sz="2400" b="1" u="sng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efectos del </a:t>
            </a:r>
            <a:r>
              <a:rPr lang="es-CR" sz="2400" b="1" u="sng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cambio climático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2. </a:t>
            </a:r>
            <a:r>
              <a:rPr lang="es-CR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</a:t>
            </a:r>
            <a:r>
              <a:rPr lang="es-CR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reducción del uso de energía y </a:t>
            </a:r>
            <a:r>
              <a:rPr lang="es-CR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el uso </a:t>
            </a:r>
            <a:r>
              <a:rPr lang="es-CR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energías </a:t>
            </a:r>
            <a:r>
              <a:rPr lang="es-CR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limpias, </a:t>
            </a:r>
            <a:r>
              <a:rPr lang="es-CR" sz="2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3.</a:t>
            </a:r>
            <a:r>
              <a:rPr lang="es-CR" sz="24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CR" sz="2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uso </a:t>
            </a:r>
            <a:r>
              <a:rPr lang="es-CR" sz="24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eficiente del agua</a:t>
            </a:r>
            <a:r>
              <a:rPr lang="es-CR" sz="2400" b="1" u="sng" dirty="0">
                <a:solidFill>
                  <a:srgbClr val="357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,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    4. </a:t>
            </a:r>
            <a:r>
              <a:rPr lang="es-CR" sz="24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</a:t>
            </a:r>
            <a:r>
              <a:rPr lang="es-CR" sz="24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suelos y la biodiversidad y </a:t>
            </a:r>
            <a:r>
              <a:rPr lang="es-CR" sz="24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5. el </a:t>
            </a:r>
            <a:r>
              <a:rPr lang="es-CR" sz="24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desarrollo de </a:t>
            </a:r>
            <a:r>
              <a:rPr lang="es-CR" sz="24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tecnologías 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que mejoren los procesos productivos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en materia 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de </a:t>
            </a:r>
            <a:r>
              <a:rPr lang="es-CR" sz="2400" b="1" i="1" u="sng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calidad, inocuidad</a:t>
            </a:r>
            <a:r>
              <a:rPr lang="es-CR" sz="2400" b="1" i="1" u="sng" dirty="0">
                <a:latin typeface="Arial Narrow" panose="020B0606020202030204" pitchFamily="34" charset="0"/>
                <a:cs typeface="Calibri" panose="020F0502020204030204" pitchFamily="34" charset="0"/>
              </a:rPr>
              <a:t>,</a:t>
            </a:r>
            <a:r>
              <a:rPr lang="es-CR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 que permitan </a:t>
            </a:r>
            <a:r>
              <a:rPr lang="es-CR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aumentar </a:t>
            </a:r>
            <a:r>
              <a:rPr lang="es-CR" sz="2400" b="1" i="1" u="sng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rendimientos</a:t>
            </a:r>
            <a:r>
              <a:rPr lang="es-CR" sz="2400" b="1" i="1" u="sng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reducir costos de </a:t>
            </a:r>
            <a:r>
              <a:rPr lang="es-CR" sz="2400" b="1" i="1" u="sng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producción</a:t>
            </a:r>
            <a:r>
              <a:rPr lang="es-CR" sz="24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  <a:endParaRPr lang="es-CR" sz="24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891718" y="0"/>
            <a:ext cx="489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 y Necesidades del Sector Agropecuario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478" y="6230078"/>
            <a:ext cx="314580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1" y="1023357"/>
            <a:ext cx="6006663" cy="4339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CR" sz="23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¿Qué significa la inocuidad de los alimentos?</a:t>
            </a:r>
          </a:p>
          <a:p>
            <a:pPr algn="just"/>
            <a:r>
              <a:rPr lang="es-CR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Se entiende por inocuidad de los alimentos, </a:t>
            </a:r>
            <a:r>
              <a:rPr lang="es-CR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garantía de que no causaran daño al consumidor cuando se preparen y/o consuman de acuerdo con el uso a que se destinan</a:t>
            </a:r>
            <a:r>
              <a:rPr lang="es-CR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CR" sz="23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Un alimento es inocuo cuando no contiene los siguientes peligros que pueden afectar la salud del consumidor:</a:t>
            </a:r>
          </a:p>
          <a:p>
            <a:pPr algn="just"/>
            <a:r>
              <a:rPr lang="es-CR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1- Micro y macro organismos patógenos y otros agentes biológicos</a:t>
            </a:r>
          </a:p>
          <a:p>
            <a:pPr algn="just"/>
            <a:r>
              <a:rPr lang="es-CR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2- Sustancias químicas</a:t>
            </a:r>
          </a:p>
          <a:p>
            <a:pPr algn="just"/>
            <a:r>
              <a:rPr lang="es-CR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3- Objetos extraños</a:t>
            </a:r>
            <a:endParaRPr lang="es-CR" sz="2300" b="1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27421" y="1200329"/>
            <a:ext cx="5841126" cy="39857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>
                <a:solidFill>
                  <a:srgbClr val="0099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brotes de enfermedades transmitidas por los alimentos </a:t>
            </a:r>
            <a:r>
              <a:rPr lang="es-MX" sz="2300" b="1" dirty="0" smtClean="0">
                <a:solidFill>
                  <a:srgbClr val="0099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pueden perjudicar además de la salud y la salud pública</a:t>
            </a:r>
            <a:r>
              <a:rPr lang="es-MX" sz="23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s-MX" sz="2300" b="1" dirty="0" smtClean="0">
                <a:solidFill>
                  <a:srgbClr val="66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el comercio, el </a:t>
            </a:r>
            <a:r>
              <a:rPr lang="es-MX" sz="2300" b="1" dirty="0">
                <a:solidFill>
                  <a:srgbClr val="66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turismo y provocar </a:t>
            </a:r>
            <a:r>
              <a:rPr lang="es-MX" sz="2300" b="1" dirty="0" smtClean="0">
                <a:solidFill>
                  <a:srgbClr val="66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fuertes pérdidas </a:t>
            </a:r>
            <a:r>
              <a:rPr lang="es-MX" sz="2300" b="1" dirty="0">
                <a:solidFill>
                  <a:srgbClr val="66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ingresos, desempleo y pérdida de la confianza de </a:t>
            </a:r>
            <a:r>
              <a:rPr lang="es-MX" sz="2300" b="1" dirty="0" smtClean="0">
                <a:solidFill>
                  <a:srgbClr val="66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consumidores.</a:t>
            </a:r>
          </a:p>
          <a:p>
            <a:pPr algn="just"/>
            <a:r>
              <a:rPr lang="es-MX" sz="23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Todos los 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productores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procesadores, manipuladores, transportistas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comercializadores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</a:rPr>
              <a:t>y consumidores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</a:rPr>
              <a:t>alimentos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</a:rPr>
              <a:t>tienen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la responsabilidad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</a:rPr>
              <a:t>de asegurarse de que los alimentos sean inocuos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y aptos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</a:rPr>
              <a:t>para el consumo</a:t>
            </a:r>
            <a:endParaRPr lang="es-CR" sz="2300" b="1" dirty="0" smtClean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45466" y="156286"/>
            <a:ext cx="527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Inocuidad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alimentos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478" y="6230078"/>
            <a:ext cx="314580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65599" y="440266"/>
            <a:ext cx="447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Salud y Salud Pública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371600"/>
            <a:ext cx="5875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Arial Narrow" panose="020B0606020202030204" pitchFamily="34" charset="0"/>
              </a:rPr>
              <a:t>Salud:</a:t>
            </a: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Se define </a:t>
            </a:r>
            <a:r>
              <a:rPr lang="en-US" sz="2400" b="1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como</a:t>
            </a:r>
            <a:r>
              <a:rPr 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la </a:t>
            </a:r>
            <a:r>
              <a:rPr lang="en-US" sz="2400" b="1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ausencia</a:t>
            </a:r>
            <a:r>
              <a:rPr 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de </a:t>
            </a:r>
            <a:r>
              <a:rPr lang="en-US" sz="2400" b="1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enfermedades</a:t>
            </a:r>
            <a:r>
              <a:rPr 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,  </a:t>
            </a:r>
            <a:r>
              <a:rPr lang="en-US" sz="2400" b="1" dirty="0" err="1" smtClean="0">
                <a:solidFill>
                  <a:srgbClr val="008000"/>
                </a:solidFill>
                <a:latin typeface="Arial Narrow" panose="020B0606020202030204" pitchFamily="34" charset="0"/>
              </a:rPr>
              <a:t>estado</a:t>
            </a:r>
            <a:r>
              <a:rPr 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de </a:t>
            </a:r>
            <a:r>
              <a:rPr lang="en-US" sz="24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bienestar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físico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psíquico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 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y </a:t>
            </a:r>
            <a:r>
              <a:rPr lang="en-US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social, </a:t>
            </a:r>
            <a:r>
              <a:rPr lang="es-MX" sz="2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donde dicho estado permite </a:t>
            </a:r>
            <a:r>
              <a:rPr lang="es-MX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a todos los ciudadanos llevar una vida social </a:t>
            </a:r>
            <a:r>
              <a:rPr lang="es-MX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y </a:t>
            </a:r>
            <a:r>
              <a:rPr lang="es-MX" sz="24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econó</a:t>
            </a:r>
            <a:r>
              <a:rPr lang="en-US" sz="24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micamente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productiva</a:t>
            </a:r>
            <a:r>
              <a:rPr lang="en-US" sz="2400" b="1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endParaRPr lang="es-MX" sz="2400" b="1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62133" y="1439333"/>
            <a:ext cx="6129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>
                <a:latin typeface="Arial Narrow" panose="020B0606020202030204" pitchFamily="34" charset="0"/>
              </a:rPr>
              <a:t>Salud Pública:</a:t>
            </a:r>
          </a:p>
          <a:p>
            <a:pPr algn="just"/>
            <a:r>
              <a:rPr lang="es-MX" sz="2400" b="1" dirty="0">
                <a:solidFill>
                  <a:srgbClr val="0099CC"/>
                </a:solidFill>
                <a:latin typeface="Arial Narrow" panose="020B0606020202030204" pitchFamily="34" charset="0"/>
              </a:rPr>
              <a:t>Es la intervención colectiva, tanto del Estado como de la sociedad civil</a:t>
            </a:r>
            <a:r>
              <a:rPr lang="es-MX" sz="2400" b="1" dirty="0">
                <a:solidFill>
                  <a:srgbClr val="0000CC"/>
                </a:solidFill>
                <a:latin typeface="Arial Narrow" panose="020B0606020202030204" pitchFamily="34" charset="0"/>
              </a:rPr>
              <a:t>, </a:t>
            </a:r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orientada a proteger y mejorar la salud de las Personas.</a:t>
            </a:r>
            <a:endParaRPr lang="en-U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MX" sz="24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Es 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la ciencia y el arte de impedir las </a:t>
            </a:r>
            <a:r>
              <a:rPr lang="es-MX" sz="24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enfermedades</a:t>
            </a:r>
            <a:r>
              <a:rPr lang="es-MX" sz="24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, prolongar la vida, fomentar la salud </a:t>
            </a:r>
            <a:r>
              <a:rPr lang="es-MX" sz="2400" b="1" dirty="0">
                <a:solidFill>
                  <a:srgbClr val="6600CC"/>
                </a:solidFill>
                <a:latin typeface="Arial Narrow" panose="020B0606020202030204" pitchFamily="34" charset="0"/>
              </a:rPr>
              <a:t>mediante el esfuerzo organizado </a:t>
            </a:r>
            <a:r>
              <a:rPr lang="es-MX" sz="2400" b="1" dirty="0" smtClean="0">
                <a:solidFill>
                  <a:srgbClr val="6600CC"/>
                </a:solidFill>
                <a:latin typeface="Arial Narrow" panose="020B0606020202030204" pitchFamily="34" charset="0"/>
              </a:rPr>
              <a:t>colectivos de </a:t>
            </a:r>
            <a:r>
              <a:rPr lang="es-MX" sz="2400" b="1" dirty="0">
                <a:solidFill>
                  <a:srgbClr val="6600CC"/>
                </a:solidFill>
                <a:latin typeface="Arial Narrow" panose="020B0606020202030204" pitchFamily="34" charset="0"/>
              </a:rPr>
              <a:t>la </a:t>
            </a:r>
            <a:r>
              <a:rPr lang="es-MX" sz="2400" b="1" dirty="0" smtClean="0">
                <a:solidFill>
                  <a:srgbClr val="6600CC"/>
                </a:solidFill>
                <a:latin typeface="Arial Narrow" panose="020B0606020202030204" pitchFamily="34" charset="0"/>
              </a:rPr>
              <a:t>comunidad destinados a proteger, promover y restaurar la salud de los habitantes </a:t>
            </a:r>
            <a:endParaRPr lang="en-US" sz="2400" b="1" dirty="0">
              <a:solidFill>
                <a:srgbClr val="6600CC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9924"/>
            <a:ext cx="5076825" cy="17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7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71074"/>
            <a:ext cx="6006663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contaminación de las aguas procedente de </a:t>
            </a:r>
            <a:r>
              <a:rPr lang="es-MX" sz="24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fuentes no </a:t>
            </a:r>
            <a:r>
              <a:rPr lang="es-MX" sz="24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localizadas</a:t>
            </a:r>
            <a:r>
              <a:rPr lang="es-MX" sz="24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 </a:t>
            </a: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 resultado de </a:t>
            </a:r>
            <a:r>
              <a:rPr lang="es-MX" sz="24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un </a:t>
            </a: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grupo de actividades humanas en las que los contaminantes no tienen un punto claro de ingreso en los cursos de agua que los recibe</a:t>
            </a:r>
            <a:r>
              <a:rPr lang="es-MX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n</a:t>
            </a:r>
            <a:r>
              <a:rPr lang="es-MX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s-MX" sz="24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contaminación de las aguas procedente de </a:t>
            </a:r>
            <a:r>
              <a:rPr lang="es-MX" sz="2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fuentes </a:t>
            </a:r>
            <a:r>
              <a:rPr lang="es-MX" sz="24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localizadas:</a:t>
            </a:r>
            <a:r>
              <a:rPr lang="es-MX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está </a:t>
            </a:r>
            <a:r>
              <a:rPr lang="es-MX" sz="24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asociada a las actividades en que el agua residual va a parar directamente a las masas de agua receptoras las que se pueden fácilmente cuantificar y controlar.</a:t>
            </a:r>
            <a:endParaRPr lang="es-CR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5339" y="1217186"/>
            <a:ext cx="5827987" cy="20159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El término "</a:t>
            </a:r>
            <a:r>
              <a:rPr lang="es-MX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fuente localizada</a:t>
            </a:r>
            <a:r>
              <a:rPr lang="es-MX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" significa todo medio de transporte perceptible, delimitado y discreto, y </a:t>
            </a:r>
            <a:r>
              <a:rPr lang="es-MX" sz="25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no se incluyen </a:t>
            </a:r>
            <a:r>
              <a:rPr lang="es-MX" sz="2500" b="1" dirty="0">
                <a:latin typeface="Arial Narrow" panose="020B0606020202030204" pitchFamily="34" charset="0"/>
                <a:cs typeface="Calibri" panose="020F0502020204030204" pitchFamily="34" charset="0"/>
              </a:rPr>
              <a:t>las </a:t>
            </a:r>
            <a:r>
              <a:rPr lang="es-MX" sz="25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descargas agrícolas de agua de lluvia ni el caudal de retorno de la agricultura de regadío</a:t>
            </a:r>
            <a:endParaRPr lang="es-CR" sz="25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8426" y="0"/>
            <a:ext cx="622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 potencial de las aguas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611124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 Narrow" panose="020B0606020202030204" pitchFamily="34" charset="0"/>
              </a:rPr>
              <a:t>Contaminación agropecuaria de los Recursos Hídricos. FAO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249" y="3233121"/>
            <a:ext cx="2246329" cy="22363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32" y="3233120"/>
            <a:ext cx="3478617" cy="20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8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081796"/>
            <a:ext cx="6006663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</a:t>
            </a:r>
            <a:r>
              <a:rPr lang="es-MX" sz="2200" b="1" u="sng" dirty="0" smtClean="0">
                <a:solidFill>
                  <a:srgbClr val="3573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contaminantes de procedencia no localizada</a:t>
            </a:r>
            <a:r>
              <a:rPr lang="es-MX" sz="22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s-MX" sz="22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 desplazan por la superficie terrestre o penetran en el suelo, arrastrados por el agua de lluvia o riego excesivo. </a:t>
            </a:r>
            <a:r>
              <a:rPr lang="es-MX" sz="22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Estos contaminantes llegan hasta las aguas subterráneas, tierras húmedas, ríos y lagos y finalmente, hasta los océanos en forma de sedimentos y cargas químicas transportadas por los ríos</a:t>
            </a:r>
            <a:r>
              <a:rPr lang="es-MX" sz="22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s-MX" sz="22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</a:t>
            </a:r>
            <a:r>
              <a:rPr lang="es-MX" sz="2200" b="1" i="1" u="sng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repercusión ecológica de estos contaminantes </a:t>
            </a:r>
            <a:r>
              <a:rPr lang="es-MX" sz="22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puede ir desde pequeños trastornos hasta graves catástrofes ecológicas, con repercusiones en los peces, las aves y mamíferos</a:t>
            </a:r>
            <a:r>
              <a:rPr lang="es-MX" sz="2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s-MX" sz="2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y sobre la salud humana</a:t>
            </a:r>
            <a:endParaRPr lang="es-CR" sz="2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5339" y="1217186"/>
            <a:ext cx="5827987" cy="42934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100" b="1" dirty="0">
                <a:latin typeface="Arial Narrow" panose="020B0606020202030204" pitchFamily="34" charset="0"/>
                <a:cs typeface="Calibri" panose="020F0502020204030204" pitchFamily="34" charset="0"/>
              </a:rPr>
              <a:t>Clases de contaminación de procedencia no localizada:</a:t>
            </a:r>
          </a:p>
          <a:p>
            <a:pPr algn="just"/>
            <a:r>
              <a:rPr lang="es-MX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Agricultura, Corrales de engorde, Riego, Cultivo, Pastos, Granjas de producción de </a:t>
            </a:r>
            <a:r>
              <a:rPr lang="es-MX" sz="21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Ieche</a:t>
            </a:r>
            <a:r>
              <a:rPr lang="es-MX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 y carne, </a:t>
            </a:r>
            <a:r>
              <a:rPr lang="es-MX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Huertos y Acuicultura </a:t>
            </a:r>
            <a:r>
              <a:rPr lang="es-MX" sz="2100" b="1" dirty="0">
                <a:latin typeface="Arial Narrow" panose="020B0606020202030204" pitchFamily="34" charset="0"/>
                <a:cs typeface="Calibri" panose="020F0502020204030204" pitchFamily="34" charset="0"/>
              </a:rPr>
              <a:t>(</a:t>
            </a:r>
            <a:r>
              <a:rPr lang="es-MX" sz="21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Fósforo, nitrógeno, metales, agentes patógenos, sedimentos, plaguicidas, sal, DBO (</a:t>
            </a:r>
            <a:r>
              <a:rPr lang="es-MX" sz="21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cantidad de oxígeno que los microorganismos, especialmente bacterias, hongos y plancton, consumen durante la degradación de las sustancias orgánicas</a:t>
            </a:r>
            <a:r>
              <a:rPr lang="es-MX" sz="21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), oligoelementos tóxicos </a:t>
            </a:r>
            <a:r>
              <a:rPr lang="es-MX" sz="21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como el selenio</a:t>
            </a:r>
            <a:r>
              <a:rPr lang="es-MX" sz="21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)</a:t>
            </a:r>
            <a:endParaRPr lang="es-MX" sz="21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1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Plaguicidas: Herbicidas, Fungicidas, Bactericidas, Nematicidas, Insecticidas y otros</a:t>
            </a:r>
            <a:endParaRPr lang="es-CR" sz="21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8426" y="0"/>
            <a:ext cx="622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 potencial de las aguas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676" y="6218555"/>
            <a:ext cx="334089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371074"/>
            <a:ext cx="60066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Aplicación de agua: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Además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de los problemas de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anegamiento,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escorrentía con salinización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fertilizantes, erosión y otros, repercuten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en las superficies regadas</a:t>
            </a:r>
            <a:r>
              <a:rPr lang="es-MX" sz="23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, </a:t>
            </a:r>
            <a:r>
              <a:rPr lang="es-MX" sz="23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otros efectos ambientales graves 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como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degradación de la calidad de los recursos hídricos, aguas abajo, por efecto de las sales, </a:t>
            </a:r>
            <a:r>
              <a:rPr lang="es-MX" sz="23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agroquímicos </a:t>
            </a:r>
            <a:r>
              <a:rPr lang="es-MX" sz="2300" b="1" dirty="0">
                <a:solidFill>
                  <a:srgbClr val="C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y lixiviados tóxicos </a:t>
            </a:r>
            <a:r>
              <a:rPr lang="es-MX" sz="23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(oligoelementos tóxicos, como </a:t>
            </a:r>
            <a:r>
              <a:rPr lang="es-MX" sz="23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Selenio (Se), Molibdeno (Mo) </a:t>
            </a:r>
            <a:r>
              <a:rPr lang="es-MX" sz="23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y </a:t>
            </a:r>
            <a:r>
              <a:rPr lang="es-MX" sz="23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Arsénico (As) </a:t>
            </a:r>
            <a:r>
              <a:rPr lang="es-MX" sz="2300" b="1" dirty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en las aguas procedentes del drenaje </a:t>
            </a:r>
            <a:r>
              <a:rPr lang="es-MX" sz="2300" b="1" dirty="0" smtClean="0">
                <a:solidFill>
                  <a:srgbClr val="35737B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agrícola)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85339" y="1217186"/>
            <a:ext cx="6006661" cy="29238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La contaminación </a:t>
            </a:r>
            <a:r>
              <a:rPr lang="es-MX" sz="23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agropecuaria </a:t>
            </a:r>
            <a:r>
              <a:rPr lang="es-MX" sz="2300" b="1" dirty="0">
                <a:solidFill>
                  <a:srgbClr val="008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 causa tanto directa como indirecta de efectos en la salud humana. </a:t>
            </a:r>
            <a:r>
              <a:rPr lang="es-MX" sz="2300" b="1" dirty="0">
                <a:latin typeface="Arial Narrow" panose="020B0606020202030204" pitchFamily="34" charset="0"/>
                <a:cs typeface="Calibri" panose="020F0502020204030204" pitchFamily="34" charset="0"/>
              </a:rPr>
              <a:t>Por ejemplo: Según informes de la OMS, </a:t>
            </a:r>
            <a:r>
              <a:rPr lang="es-MX" sz="2300" b="1" dirty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los niveles de nitrógeno en el agua subterránea han aumentado en muchas partes del mundo como consecuencia de la "intensificación de las prácticas </a:t>
            </a:r>
            <a:r>
              <a:rPr lang="es-MX" sz="23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agrícolas</a:t>
            </a:r>
            <a:endParaRPr lang="es-MX" sz="2300" b="1" dirty="0" smtClean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algn="just"/>
            <a:endParaRPr lang="es-MX" sz="2300" b="1" dirty="0">
              <a:solidFill>
                <a:srgbClr val="0000CC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38426" y="0"/>
            <a:ext cx="6229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Contaminación 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de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aguas</a:t>
            </a:r>
            <a:endParaRPr lang="es-C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69" y="6163019"/>
            <a:ext cx="3340898" cy="8413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267" y="3389704"/>
            <a:ext cx="3098798" cy="21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94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1472</Words>
  <Application>Microsoft Office PowerPoint</Application>
  <PresentationFormat>Panorámica</PresentationFormat>
  <Paragraphs>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Agency FB</vt:lpstr>
      <vt:lpstr>Arial</vt:lpstr>
      <vt:lpstr>Arial Narrow</vt:lpstr>
      <vt:lpstr>Bodoni MT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60</cp:revision>
  <dcterms:created xsi:type="dcterms:W3CDTF">2019-10-03T19:26:35Z</dcterms:created>
  <dcterms:modified xsi:type="dcterms:W3CDTF">2019-10-11T05:07:31Z</dcterms:modified>
</cp:coreProperties>
</file>